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291" r:id="rId3"/>
    <p:sldId id="307" r:id="rId4"/>
    <p:sldId id="426" r:id="rId5"/>
    <p:sldId id="427" r:id="rId6"/>
    <p:sldId id="428" r:id="rId7"/>
    <p:sldId id="429" r:id="rId8"/>
    <p:sldId id="430" r:id="rId9"/>
    <p:sldId id="380" r:id="rId10"/>
    <p:sldId id="432" r:id="rId11"/>
    <p:sldId id="433" r:id="rId12"/>
    <p:sldId id="434" r:id="rId13"/>
    <p:sldId id="435" r:id="rId14"/>
    <p:sldId id="436" r:id="rId15"/>
    <p:sldId id="438" r:id="rId16"/>
    <p:sldId id="440" r:id="rId17"/>
    <p:sldId id="441" r:id="rId18"/>
    <p:sldId id="442" r:id="rId19"/>
    <p:sldId id="443" r:id="rId20"/>
    <p:sldId id="444" r:id="rId21"/>
    <p:sldId id="445" r:id="rId22"/>
    <p:sldId id="446" r:id="rId23"/>
    <p:sldId id="448" r:id="rId24"/>
    <p:sldId id="450" r:id="rId25"/>
    <p:sldId id="451" r:id="rId26"/>
    <p:sldId id="452" r:id="rId27"/>
    <p:sldId id="453" r:id="rId28"/>
    <p:sldId id="454" r:id="rId29"/>
    <p:sldId id="456" r:id="rId30"/>
    <p:sldId id="458" r:id="rId31"/>
    <p:sldId id="459" r:id="rId32"/>
    <p:sldId id="460" r:id="rId33"/>
    <p:sldId id="461" r:id="rId34"/>
    <p:sldId id="462" r:id="rId35"/>
    <p:sldId id="464" r:id="rId36"/>
    <p:sldId id="466" r:id="rId37"/>
    <p:sldId id="467" r:id="rId38"/>
    <p:sldId id="468" r:id="rId39"/>
    <p:sldId id="469" r:id="rId40"/>
    <p:sldId id="471" r:id="rId41"/>
    <p:sldId id="473" r:id="rId42"/>
    <p:sldId id="474" r:id="rId43"/>
    <p:sldId id="475" r:id="rId44"/>
    <p:sldId id="476" r:id="rId45"/>
    <p:sldId id="457" r:id="rId4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siness Agility" id="{B9B51309-D148-4332-87C2-07BE32FBCA3B}">
          <p14:sldIdLst>
            <p14:sldId id="256"/>
            <p14:sldId id="291"/>
            <p14:sldId id="307"/>
            <p14:sldId id="426"/>
            <p14:sldId id="427"/>
            <p14:sldId id="428"/>
            <p14:sldId id="429"/>
            <p14:sldId id="430"/>
            <p14:sldId id="380"/>
            <p14:sldId id="432"/>
            <p14:sldId id="433"/>
            <p14:sldId id="434"/>
            <p14:sldId id="435"/>
            <p14:sldId id="436"/>
            <p14:sldId id="438"/>
            <p14:sldId id="440"/>
            <p14:sldId id="441"/>
            <p14:sldId id="442"/>
            <p14:sldId id="443"/>
            <p14:sldId id="444"/>
            <p14:sldId id="445"/>
            <p14:sldId id="446"/>
            <p14:sldId id="448"/>
            <p14:sldId id="450"/>
            <p14:sldId id="451"/>
            <p14:sldId id="452"/>
            <p14:sldId id="453"/>
            <p14:sldId id="454"/>
            <p14:sldId id="456"/>
            <p14:sldId id="458"/>
            <p14:sldId id="459"/>
            <p14:sldId id="460"/>
            <p14:sldId id="461"/>
            <p14:sldId id="462"/>
            <p14:sldId id="464"/>
            <p14:sldId id="466"/>
            <p14:sldId id="467"/>
            <p14:sldId id="468"/>
            <p14:sldId id="469"/>
            <p14:sldId id="471"/>
            <p14:sldId id="473"/>
            <p14:sldId id="474"/>
            <p14:sldId id="475"/>
            <p14:sldId id="476"/>
            <p14:sldId id="4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241" autoAdjust="0"/>
  </p:normalViewPr>
  <p:slideViewPr>
    <p:cSldViewPr snapToGrid="0">
      <p:cViewPr varScale="1">
        <p:scale>
          <a:sx n="72" d="100"/>
          <a:sy n="72" d="100"/>
        </p:scale>
        <p:origin x="73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2E8EFE0-5F29-4A8F-882F-2C5E3702D946}" type="datetime1">
              <a:rPr lang="pt-BR" smtClean="0"/>
              <a:t>06/06/2023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BR" smtClean="0"/>
              <a:t>‹nº›</a:t>
            </a:fld>
            <a:endParaRPr lang="pt-B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915AE-A572-46FB-8F05-B028884B90C4}" type="datetime1">
              <a:rPr lang="pt-BR" smtClean="0"/>
              <a:pPr/>
              <a:t>06/06/2023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BR" noProof="0" smtClean="0"/>
              <a:t>‹nº›</a:t>
            </a:fld>
            <a:endParaRPr lang="pt-B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a:t>
            </a:fld>
            <a:endParaRPr lang="pt-B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2</a:t>
            </a:fld>
            <a:endParaRPr lang="pt-BR"/>
          </a:p>
        </p:txBody>
      </p:sp>
    </p:spTree>
    <p:extLst>
      <p:ext uri="{BB962C8B-B14F-4D97-AF65-F5344CB8AC3E}">
        <p14:creationId xmlns:p14="http://schemas.microsoft.com/office/powerpoint/2010/main" val="185827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a:t>
            </a:fld>
            <a:endParaRPr lang="pt-BR"/>
          </a:p>
        </p:txBody>
      </p:sp>
    </p:spTree>
    <p:extLst>
      <p:ext uri="{BB962C8B-B14F-4D97-AF65-F5344CB8AC3E}">
        <p14:creationId xmlns:p14="http://schemas.microsoft.com/office/powerpoint/2010/main" val="414685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10</a:t>
            </a:fld>
            <a:endParaRPr lang="pt-BR"/>
          </a:p>
        </p:txBody>
      </p:sp>
    </p:spTree>
    <p:extLst>
      <p:ext uri="{BB962C8B-B14F-4D97-AF65-F5344CB8AC3E}">
        <p14:creationId xmlns:p14="http://schemas.microsoft.com/office/powerpoint/2010/main" val="291882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16</a:t>
            </a:fld>
            <a:endParaRPr lang="pt-BR"/>
          </a:p>
        </p:txBody>
      </p:sp>
    </p:spTree>
    <p:extLst>
      <p:ext uri="{BB962C8B-B14F-4D97-AF65-F5344CB8AC3E}">
        <p14:creationId xmlns:p14="http://schemas.microsoft.com/office/powerpoint/2010/main" val="379896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30</a:t>
            </a:fld>
            <a:endParaRPr lang="pt-BR"/>
          </a:p>
        </p:txBody>
      </p:sp>
    </p:spTree>
    <p:extLst>
      <p:ext uri="{BB962C8B-B14F-4D97-AF65-F5344CB8AC3E}">
        <p14:creationId xmlns:p14="http://schemas.microsoft.com/office/powerpoint/2010/main" val="1301343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36</a:t>
            </a:fld>
            <a:endParaRPr lang="pt-BR"/>
          </a:p>
        </p:txBody>
      </p:sp>
    </p:spTree>
    <p:extLst>
      <p:ext uri="{BB962C8B-B14F-4D97-AF65-F5344CB8AC3E}">
        <p14:creationId xmlns:p14="http://schemas.microsoft.com/office/powerpoint/2010/main" val="1869578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685800" y="1143000"/>
            <a:ext cx="5486400" cy="3086100"/>
          </a:xfrm>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10"/>
          </p:nvPr>
        </p:nvSpPr>
        <p:spPr/>
        <p:txBody>
          <a:bodyPr rtlCol="0"/>
          <a:lstStyle/>
          <a:p>
            <a:pPr rtl="0"/>
            <a:fld id="{DF61EA0F-A667-4B49-8422-0062BC55E249}" type="slidenum">
              <a:rPr lang="pt-BR" smtClean="0"/>
              <a:t>41</a:t>
            </a:fld>
            <a:endParaRPr lang="pt-BR"/>
          </a:p>
        </p:txBody>
      </p:sp>
    </p:spTree>
    <p:extLst>
      <p:ext uri="{BB962C8B-B14F-4D97-AF65-F5344CB8AC3E}">
        <p14:creationId xmlns:p14="http://schemas.microsoft.com/office/powerpoint/2010/main" val="3326457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p:txBody>
          <a:bodyPr rtlCol="0"/>
          <a:lstStyle/>
          <a:p>
            <a:pPr rtl="0"/>
            <a:r>
              <a:rPr lang="pt-BR" noProof="0"/>
              <a:t>Clique para editar o estilo de título Mestre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cxnSp>
        <p:nvCxnSpPr>
          <p:cNvPr id="12" name="Conector Re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hasCustomPrompt="1"/>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BR" noProof="0"/>
              <a:t>Clique para editar o estilo de título Mestre</a:t>
            </a:r>
          </a:p>
        </p:txBody>
      </p:sp>
      <p:sp>
        <p:nvSpPr>
          <p:cNvPr id="3" name="Espaço Reservado para Conteúdo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dirty="0"/>
              <a:t>Clique para editar o texto Mestre</a:t>
            </a:r>
          </a:p>
          <a:p>
            <a:pPr marL="0" lvl="1" indent="0" rtl="0">
              <a:lnSpc>
                <a:spcPct val="150000"/>
              </a:lnSpc>
              <a:spcBef>
                <a:spcPts val="1000"/>
              </a:spcBef>
              <a:spcAft>
                <a:spcPts val="1200"/>
              </a:spcAft>
              <a:buNone/>
            </a:pPr>
            <a:r>
              <a:rPr lang="pt-BR" noProof="0" dirty="0"/>
              <a:t>Segundo nível</a:t>
            </a:r>
          </a:p>
          <a:p>
            <a:pPr marL="0" lvl="2" indent="0" rtl="0">
              <a:lnSpc>
                <a:spcPct val="150000"/>
              </a:lnSpc>
              <a:spcBef>
                <a:spcPts val="1000"/>
              </a:spcBef>
              <a:spcAft>
                <a:spcPts val="1200"/>
              </a:spcAft>
              <a:buNone/>
            </a:pPr>
            <a:r>
              <a:rPr lang="pt-BR" noProof="0" dirty="0"/>
              <a:t>Terceiro nível</a:t>
            </a:r>
          </a:p>
          <a:p>
            <a:pPr marL="0" lvl="3" indent="0" rtl="0">
              <a:lnSpc>
                <a:spcPct val="150000"/>
              </a:lnSpc>
              <a:spcBef>
                <a:spcPts val="1000"/>
              </a:spcBef>
              <a:spcAft>
                <a:spcPts val="1200"/>
              </a:spcAft>
              <a:buNone/>
            </a:pPr>
            <a:r>
              <a:rPr lang="pt-BR" noProof="0" dirty="0"/>
              <a:t>Quarto nível</a:t>
            </a:r>
          </a:p>
          <a:p>
            <a:pPr marL="0" lvl="4" indent="0" rtl="0">
              <a:lnSpc>
                <a:spcPct val="150000"/>
              </a:lnSpc>
              <a:spcBef>
                <a:spcPts val="1000"/>
              </a:spcBef>
              <a:spcAft>
                <a:spcPts val="1200"/>
              </a:spcAft>
              <a:buNone/>
            </a:pPr>
            <a:r>
              <a:rPr lang="pt-BR" noProof="0" dirty="0"/>
              <a:t>Quinto nível</a:t>
            </a:r>
          </a:p>
        </p:txBody>
      </p:sp>
      <p:sp>
        <p:nvSpPr>
          <p:cNvPr id="6"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FFABA16-A60E-4C58-9DC9-284576B05B35}" type="datetime1">
              <a:rPr lang="pt-BR" noProof="0" smtClean="0"/>
              <a:t>06/06/2023</a:t>
            </a:fld>
            <a:endParaRPr lang="pt-BR" noProof="0"/>
          </a:p>
        </p:txBody>
      </p:sp>
      <p:sp>
        <p:nvSpPr>
          <p:cNvPr id="7"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8" name="Espaço Reservado para o Número do Slid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a:p>
        </p:txBody>
      </p:sp>
      <p:sp>
        <p:nvSpPr>
          <p:cNvPr id="2" name="Título 1"/>
          <p:cNvSpPr>
            <a:spLocks noGrp="1"/>
          </p:cNvSpPr>
          <p:nvPr>
            <p:ph type="title" hasCustomPrompt="1"/>
          </p:nvPr>
        </p:nvSpPr>
        <p:spPr>
          <a:xfrm>
            <a:off x="521208" y="1536192"/>
            <a:ext cx="6876288" cy="640080"/>
          </a:xfrm>
        </p:spPr>
        <p:txBody>
          <a:bodyPr rtlCol="0">
            <a:normAutofit/>
          </a:bodyPr>
          <a:lstStyle>
            <a:lvl1pPr>
              <a:defRPr sz="3600">
                <a:solidFill>
                  <a:schemeClr val="bg1"/>
                </a:solidFill>
              </a:defRPr>
            </a:lvl1pPr>
          </a:lstStyle>
          <a:p>
            <a:pPr rtl="0"/>
            <a:r>
              <a:rPr lang="pt-BR" noProof="0"/>
              <a:t>Clique para editar o estilo de título Mestre</a:t>
            </a:r>
          </a:p>
        </p:txBody>
      </p:sp>
      <p:sp>
        <p:nvSpPr>
          <p:cNvPr id="7" name="Espaço Reservado para Conteúd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BR" noProof="0"/>
              <a:t>Clique para editar o texto Mestre</a:t>
            </a:r>
          </a:p>
          <a:p>
            <a:pPr marL="0" lvl="1" indent="0" rtl="0">
              <a:lnSpc>
                <a:spcPct val="150000"/>
              </a:lnSpc>
              <a:spcBef>
                <a:spcPts val="1000"/>
              </a:spcBef>
              <a:spcAft>
                <a:spcPts val="1200"/>
              </a:spcAft>
              <a:buNone/>
            </a:pPr>
            <a:r>
              <a:rPr lang="pt-BR" noProof="0"/>
              <a:t>Segundo nível</a:t>
            </a:r>
          </a:p>
          <a:p>
            <a:pPr marL="0" lvl="2" indent="0" rtl="0">
              <a:lnSpc>
                <a:spcPct val="150000"/>
              </a:lnSpc>
              <a:spcBef>
                <a:spcPts val="1000"/>
              </a:spcBef>
              <a:spcAft>
                <a:spcPts val="1200"/>
              </a:spcAft>
              <a:buNone/>
            </a:pPr>
            <a:r>
              <a:rPr lang="pt-BR" noProof="0"/>
              <a:t>Terceiro nível</a:t>
            </a:r>
          </a:p>
          <a:p>
            <a:pPr marL="0" lvl="3" indent="0" rtl="0">
              <a:lnSpc>
                <a:spcPct val="150000"/>
              </a:lnSpc>
              <a:spcBef>
                <a:spcPts val="1000"/>
              </a:spcBef>
              <a:spcAft>
                <a:spcPts val="1200"/>
              </a:spcAft>
              <a:buNone/>
            </a:pPr>
            <a:r>
              <a:rPr lang="pt-BR" noProof="0"/>
              <a:t>Quarto nível</a:t>
            </a:r>
          </a:p>
          <a:p>
            <a:pPr marL="0" lvl="4" indent="0" rtl="0">
              <a:lnSpc>
                <a:spcPct val="150000"/>
              </a:lnSpc>
              <a:spcBef>
                <a:spcPts val="1000"/>
              </a:spcBef>
              <a:spcAft>
                <a:spcPts val="1200"/>
              </a:spcAft>
              <a:buNone/>
            </a:pPr>
            <a:r>
              <a:rPr lang="pt-BR" noProof="0"/>
              <a:t>Quinto nível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BR" sz="1800" noProof="0"/>
          </a:p>
        </p:txBody>
      </p:sp>
      <p:sp>
        <p:nvSpPr>
          <p:cNvPr id="2" name="Espaço Reservado para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95CCA5C-24EB-4738-B463-0ADFEF5D3564}" type="datetime1">
              <a:rPr lang="pt-BR" noProof="0" smtClean="0"/>
              <a:t>06/06/2023</a:t>
            </a:fld>
            <a:endParaRPr lang="pt-BR" noProof="0" dirty="0"/>
          </a:p>
        </p:txBody>
      </p:sp>
      <p:sp>
        <p:nvSpPr>
          <p:cNvPr id="5" name="Espaço Reservado para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BR" noProof="0" smtClean="0"/>
              <a:pPr rtl="0"/>
              <a:t>‹nº›</a:t>
            </a:fld>
            <a:endParaRPr lang="pt-BR" noProof="0"/>
          </a:p>
        </p:txBody>
      </p:sp>
      <p:cxnSp>
        <p:nvCxnSpPr>
          <p:cNvPr id="8" name="Conector Re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lura.com.br/empresas/artigos/como-usar-cynefin-na-adocao-business-agility?utm_source=gnarus&amp;utm_medium=timelin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eillalopes.files.wordpress.com/2013/02/texto-de-fundamentac3a7c3a3o-da-aula-estrutura-org-modelos-de-estruturas-org.pdf" TargetMode="External"/><Relationship Id="rId2" Type="http://schemas.openxmlformats.org/officeDocument/2006/relationships/hyperlink" Target="https://cursos.alura.com.br/extra/alura-mais/as-estruturas-organizacionais-c146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BR" sz="4800" b="1" dirty="0">
                <a:solidFill>
                  <a:schemeClr val="bg1"/>
                </a:solidFill>
              </a:rPr>
              <a:t>Business </a:t>
            </a:r>
            <a:r>
              <a:rPr lang="pt-BR" sz="4800" b="1" dirty="0" err="1">
                <a:solidFill>
                  <a:schemeClr val="bg1"/>
                </a:solidFill>
              </a:rPr>
              <a:t>Agility</a:t>
            </a:r>
            <a:r>
              <a:rPr lang="pt-BR" sz="4800" b="1" dirty="0">
                <a:solidFill>
                  <a:schemeClr val="bg1"/>
                </a:solidFill>
              </a:rPr>
              <a:t> T5 - ONE</a:t>
            </a:r>
          </a:p>
        </p:txBody>
      </p:sp>
      <p:sp>
        <p:nvSpPr>
          <p:cNvPr id="3" name="Subtítulo 2"/>
          <p:cNvSpPr>
            <a:spLocks noGrp="1"/>
          </p:cNvSpPr>
          <p:nvPr>
            <p:ph type="subTitle" idx="4294967295"/>
          </p:nvPr>
        </p:nvSpPr>
        <p:spPr>
          <a:xfrm>
            <a:off x="855619" y="2933105"/>
            <a:ext cx="11124346" cy="1137793"/>
          </a:xfrm>
        </p:spPr>
        <p:txBody>
          <a:bodyPr rtlCol="0">
            <a:normAutofit fontScale="55000" lnSpcReduction="20000"/>
          </a:bodyPr>
          <a:lstStyle/>
          <a:p>
            <a:pPr marL="0" indent="0" rtl="0">
              <a:buNone/>
            </a:pPr>
            <a:r>
              <a:rPr lang="pt-BR" sz="4800" b="1" i="0" dirty="0">
                <a:solidFill>
                  <a:srgbClr val="FFFFFF"/>
                </a:solidFill>
                <a:effectLst/>
                <a:latin typeface="Open sans" panose="020B0606030504020204" pitchFamily="34" charset="0"/>
              </a:rPr>
              <a:t>A Empresa Ágil: introduzindo o Business </a:t>
            </a:r>
            <a:r>
              <a:rPr lang="pt-BR" sz="4800" b="1" i="0" dirty="0" err="1">
                <a:solidFill>
                  <a:srgbClr val="FFFFFF"/>
                </a:solidFill>
                <a:effectLst/>
                <a:latin typeface="Open sans" panose="020B0606030504020204" pitchFamily="34" charset="0"/>
              </a:rPr>
              <a:t>Agility</a:t>
            </a:r>
            <a:r>
              <a:rPr lang="pt-BR" sz="4800" b="1" i="0" dirty="0">
                <a:solidFill>
                  <a:srgbClr val="FFFFFF"/>
                </a:solidFill>
                <a:effectLst/>
                <a:latin typeface="Open sans" panose="020B0606030504020204" pitchFamily="34" charset="0"/>
              </a:rPr>
              <a:t> nas organizações</a:t>
            </a:r>
            <a:endParaRPr lang="pt-BR"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02. Identificando Complexidade</a:t>
            </a:r>
          </a:p>
        </p:txBody>
      </p:sp>
    </p:spTree>
    <p:extLst>
      <p:ext uri="{BB962C8B-B14F-4D97-AF65-F5344CB8AC3E}">
        <p14:creationId xmlns:p14="http://schemas.microsoft.com/office/powerpoint/2010/main" val="156374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E2AC7-3F19-44A9-B15F-B010C153D3A2}"/>
              </a:ext>
            </a:extLst>
          </p:cNvPr>
          <p:cNvSpPr>
            <a:spLocks noGrp="1"/>
          </p:cNvSpPr>
          <p:nvPr>
            <p:ph type="title"/>
          </p:nvPr>
        </p:nvSpPr>
        <p:spPr/>
        <p:txBody>
          <a:bodyPr/>
          <a:lstStyle/>
          <a:p>
            <a:r>
              <a:rPr lang="pt-BR" dirty="0"/>
              <a:t>Identificando complexidade</a:t>
            </a:r>
          </a:p>
        </p:txBody>
      </p:sp>
      <p:pic>
        <p:nvPicPr>
          <p:cNvPr id="5" name="Imagem 4">
            <a:extLst>
              <a:ext uri="{FF2B5EF4-FFF2-40B4-BE49-F238E27FC236}">
                <a16:creationId xmlns:a16="http://schemas.microsoft.com/office/drawing/2014/main" id="{F6D63EF9-19EE-8A65-16B7-77B5309AA65A}"/>
              </a:ext>
            </a:extLst>
          </p:cNvPr>
          <p:cNvPicPr>
            <a:picLocks noChangeAspect="1"/>
          </p:cNvPicPr>
          <p:nvPr/>
        </p:nvPicPr>
        <p:blipFill>
          <a:blip r:embed="rId2"/>
          <a:stretch>
            <a:fillRect/>
          </a:stretch>
        </p:blipFill>
        <p:spPr>
          <a:xfrm>
            <a:off x="1775791" y="1552081"/>
            <a:ext cx="8640418" cy="4857863"/>
          </a:xfrm>
          <a:prstGeom prst="rect">
            <a:avLst/>
          </a:prstGeom>
        </p:spPr>
      </p:pic>
    </p:spTree>
    <p:extLst>
      <p:ext uri="{BB962C8B-B14F-4D97-AF65-F5344CB8AC3E}">
        <p14:creationId xmlns:p14="http://schemas.microsoft.com/office/powerpoint/2010/main" val="1351233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D2576-75FE-74DB-9F39-EC5C8EA265A6}"/>
              </a:ext>
            </a:extLst>
          </p:cNvPr>
          <p:cNvSpPr>
            <a:spLocks noGrp="1"/>
          </p:cNvSpPr>
          <p:nvPr>
            <p:ph type="title"/>
          </p:nvPr>
        </p:nvSpPr>
        <p:spPr/>
        <p:txBody>
          <a:bodyPr/>
          <a:lstStyle/>
          <a:p>
            <a:r>
              <a:rPr lang="pt-BR" dirty="0"/>
              <a:t>Para saber mais: </a:t>
            </a:r>
            <a:r>
              <a:rPr lang="pt-BR" dirty="0" err="1"/>
              <a:t>Cynefin</a:t>
            </a:r>
            <a:r>
              <a:rPr lang="pt-BR" dirty="0"/>
              <a:t> e Business </a:t>
            </a:r>
            <a:r>
              <a:rPr lang="pt-BR" dirty="0" err="1"/>
              <a:t>Agility</a:t>
            </a:r>
            <a:endParaRPr lang="pt-BR" dirty="0"/>
          </a:p>
        </p:txBody>
      </p:sp>
      <p:sp>
        <p:nvSpPr>
          <p:cNvPr id="3" name="Espaço Reservado para Conteúdo 2">
            <a:extLst>
              <a:ext uri="{FF2B5EF4-FFF2-40B4-BE49-F238E27FC236}">
                <a16:creationId xmlns:a16="http://schemas.microsoft.com/office/drawing/2014/main" id="{767ED519-0E6C-56F3-7708-9827573E5F31}"/>
              </a:ext>
            </a:extLst>
          </p:cNvPr>
          <p:cNvSpPr>
            <a:spLocks noGrp="1"/>
          </p:cNvSpPr>
          <p:nvPr>
            <p:ph sz="quarter" idx="10"/>
          </p:nvPr>
        </p:nvSpPr>
        <p:spPr>
          <a:xfrm>
            <a:off x="539496" y="1435608"/>
            <a:ext cx="5834800" cy="4974336"/>
          </a:xfrm>
        </p:spPr>
        <p:txBody>
          <a:bodyPr>
            <a:normAutofit/>
          </a:bodyPr>
          <a:lstStyle/>
          <a:p>
            <a:pPr algn="l"/>
            <a:r>
              <a:rPr lang="pt-BR" sz="1400" b="0" i="0" dirty="0">
                <a:solidFill>
                  <a:srgbClr val="3D464D"/>
                </a:solidFill>
                <a:effectLst/>
              </a:rPr>
              <a:t>Como apresentado nesta aula, temos algumas formas de identificar a complexidade da sua empresa, entre elas:</a:t>
            </a:r>
          </a:p>
          <a:p>
            <a:pPr algn="l">
              <a:buFont typeface="Arial" panose="020B0604020202020204" pitchFamily="34" charset="0"/>
              <a:buChar char="•"/>
            </a:pPr>
            <a:r>
              <a:rPr lang="pt-BR" sz="1400" b="0" i="0" dirty="0">
                <a:solidFill>
                  <a:srgbClr val="3D464D"/>
                </a:solidFill>
                <a:effectLst/>
              </a:rPr>
              <a:t> Através do quão perecível é sua informação,</a:t>
            </a:r>
          </a:p>
          <a:p>
            <a:pPr algn="l">
              <a:buFont typeface="Arial" panose="020B0604020202020204" pitchFamily="34" charset="0"/>
              <a:buChar char="•"/>
            </a:pPr>
            <a:r>
              <a:rPr lang="pt-BR" sz="1400" b="0" i="0" dirty="0">
                <a:solidFill>
                  <a:srgbClr val="3D464D"/>
                </a:solidFill>
                <a:effectLst/>
              </a:rPr>
              <a:t> Se as informações do negócio são subjetivas ou intelectivas.</a:t>
            </a:r>
          </a:p>
          <a:p>
            <a:pPr algn="l"/>
            <a:r>
              <a:rPr lang="pt-BR" sz="1400" b="0" i="0" dirty="0">
                <a:solidFill>
                  <a:srgbClr val="3D464D"/>
                </a:solidFill>
                <a:effectLst/>
              </a:rPr>
              <a:t>Mas, considerando diferentes contextos no ambiente de trabalho, como identificar e lidar com eles?</a:t>
            </a:r>
          </a:p>
          <a:p>
            <a:pPr algn="l"/>
            <a:r>
              <a:rPr lang="pt-BR" sz="1400" b="0" i="0" dirty="0">
                <a:solidFill>
                  <a:srgbClr val="3D464D"/>
                </a:solidFill>
                <a:effectLst/>
              </a:rPr>
              <a:t>Para saber mais, você pode conferir o</a:t>
            </a:r>
            <a:r>
              <a:rPr lang="pt-BR" sz="1400" b="0" i="0" dirty="0">
                <a:solidFill>
                  <a:srgbClr val="3D464D"/>
                </a:solidFill>
                <a:effectLst/>
                <a:hlinkClick r:id="rId2"/>
              </a:rPr>
              <a:t> artigo “Como usar o </a:t>
            </a:r>
            <a:r>
              <a:rPr lang="pt-BR" sz="1400" b="0" i="0" dirty="0" err="1">
                <a:solidFill>
                  <a:srgbClr val="3D464D"/>
                </a:solidFill>
                <a:effectLst/>
                <a:hlinkClick r:id="rId2"/>
              </a:rPr>
              <a:t>Cynefin</a:t>
            </a:r>
            <a:r>
              <a:rPr lang="pt-BR" sz="1400" b="0" i="0" dirty="0">
                <a:solidFill>
                  <a:srgbClr val="3D464D"/>
                </a:solidFill>
                <a:effectLst/>
                <a:hlinkClick r:id="rId2"/>
              </a:rPr>
              <a:t> na adoção de Business </a:t>
            </a:r>
            <a:r>
              <a:rPr lang="pt-BR" sz="1400" b="0" i="0" dirty="0" err="1">
                <a:solidFill>
                  <a:srgbClr val="3D464D"/>
                </a:solidFill>
                <a:effectLst/>
                <a:hlinkClick r:id="rId2"/>
              </a:rPr>
              <a:t>Agility</a:t>
            </a:r>
            <a:r>
              <a:rPr lang="pt-BR" sz="1400" b="0" i="0" dirty="0">
                <a:solidFill>
                  <a:srgbClr val="3D464D"/>
                </a:solidFill>
                <a:effectLst/>
                <a:hlinkClick r:id="rId2"/>
              </a:rPr>
              <a:t>” </a:t>
            </a:r>
            <a:r>
              <a:rPr lang="pt-BR" sz="1400" b="0" i="0" dirty="0">
                <a:solidFill>
                  <a:srgbClr val="3D464D"/>
                </a:solidFill>
                <a:effectLst/>
              </a:rPr>
              <a:t>e entender como o framework </a:t>
            </a:r>
            <a:r>
              <a:rPr lang="pt-BR" sz="1400" b="0" i="0" dirty="0" err="1">
                <a:solidFill>
                  <a:srgbClr val="3D464D"/>
                </a:solidFill>
                <a:effectLst/>
              </a:rPr>
              <a:t>Cynefin</a:t>
            </a:r>
            <a:r>
              <a:rPr lang="pt-BR" sz="1400" b="0" i="0" dirty="0">
                <a:solidFill>
                  <a:srgbClr val="3D464D"/>
                </a:solidFill>
                <a:effectLst/>
              </a:rPr>
              <a:t> pode ajudar na análise de complexidade da sua empresa!</a:t>
            </a:r>
          </a:p>
          <a:p>
            <a:endParaRPr lang="pt-BR" dirty="0"/>
          </a:p>
        </p:txBody>
      </p:sp>
    </p:spTree>
    <p:extLst>
      <p:ext uri="{BB962C8B-B14F-4D97-AF65-F5344CB8AC3E}">
        <p14:creationId xmlns:p14="http://schemas.microsoft.com/office/powerpoint/2010/main" val="415052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0D03D-C6F4-DB18-F011-FE5B6A2D7AB9}"/>
              </a:ext>
            </a:extLst>
          </p:cNvPr>
          <p:cNvSpPr>
            <a:spLocks noGrp="1"/>
          </p:cNvSpPr>
          <p:nvPr>
            <p:ph type="title"/>
          </p:nvPr>
        </p:nvSpPr>
        <p:spPr/>
        <p:txBody>
          <a:bodyPr/>
          <a:lstStyle/>
          <a:p>
            <a:r>
              <a:rPr lang="pt-BR" dirty="0"/>
              <a:t>Problemas subjetivos</a:t>
            </a:r>
          </a:p>
        </p:txBody>
      </p:sp>
      <p:sp>
        <p:nvSpPr>
          <p:cNvPr id="3" name="Espaço Reservado para Conteúdo 2">
            <a:extLst>
              <a:ext uri="{FF2B5EF4-FFF2-40B4-BE49-F238E27FC236}">
                <a16:creationId xmlns:a16="http://schemas.microsoft.com/office/drawing/2014/main" id="{4411B981-8F8D-2B09-5C22-39FA6378241D}"/>
              </a:ext>
            </a:extLst>
          </p:cNvPr>
          <p:cNvSpPr>
            <a:spLocks noGrp="1"/>
          </p:cNvSpPr>
          <p:nvPr>
            <p:ph sz="quarter" idx="10"/>
          </p:nvPr>
        </p:nvSpPr>
        <p:spPr/>
        <p:txBody>
          <a:bodyPr>
            <a:normAutofit/>
          </a:bodyPr>
          <a:lstStyle/>
          <a:p>
            <a:r>
              <a:rPr lang="pt-BR" sz="1400" b="1" i="0" dirty="0">
                <a:solidFill>
                  <a:srgbClr val="3D464D"/>
                </a:solidFill>
                <a:effectLst/>
              </a:rPr>
              <a:t>Quando falamos que temos um problema ou processo subjetivo, estamos falando que:</a:t>
            </a:r>
          </a:p>
          <a:p>
            <a:r>
              <a:rPr lang="pt-BR" sz="1400" dirty="0">
                <a:solidFill>
                  <a:srgbClr val="83AD6D"/>
                </a:solidFill>
              </a:rPr>
              <a:t>E</a:t>
            </a:r>
            <a:r>
              <a:rPr lang="pt-BR" sz="1400" b="0" i="0" dirty="0">
                <a:solidFill>
                  <a:srgbClr val="83AD6D"/>
                </a:solidFill>
                <a:effectLst/>
              </a:rPr>
              <a:t>sse problema possui algumas formas diferentes de ser resolvido, mas só teremos certeza se a forma foi a correta após testar a solução.</a:t>
            </a:r>
          </a:p>
          <a:p>
            <a:r>
              <a:rPr lang="pt-BR" sz="1400" b="0" i="0" dirty="0">
                <a:solidFill>
                  <a:srgbClr val="767E85"/>
                </a:solidFill>
                <a:effectLst/>
              </a:rPr>
              <a:t>Problemas subjetivos também acabam trazendo uma</a:t>
            </a:r>
            <a:r>
              <a:rPr lang="pt-BR" sz="1400" b="1" i="0" dirty="0">
                <a:solidFill>
                  <a:srgbClr val="767E85"/>
                </a:solidFill>
                <a:effectLst/>
              </a:rPr>
              <a:t> maior complexidade.</a:t>
            </a:r>
            <a:endParaRPr lang="pt-BR" sz="1400" b="1" dirty="0"/>
          </a:p>
        </p:txBody>
      </p:sp>
    </p:spTree>
    <p:extLst>
      <p:ext uri="{BB962C8B-B14F-4D97-AF65-F5344CB8AC3E}">
        <p14:creationId xmlns:p14="http://schemas.microsoft.com/office/powerpoint/2010/main" val="3129595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C4BFF-B1C0-D3B0-D6CE-EED17AB42621}"/>
              </a:ext>
            </a:extLst>
          </p:cNvPr>
          <p:cNvSpPr>
            <a:spLocks noGrp="1"/>
          </p:cNvSpPr>
          <p:nvPr>
            <p:ph type="title"/>
          </p:nvPr>
        </p:nvSpPr>
        <p:spPr/>
        <p:txBody>
          <a:bodyPr/>
          <a:lstStyle/>
          <a:p>
            <a:r>
              <a:rPr lang="pt-BR" dirty="0"/>
              <a:t>Identificando complexidades</a:t>
            </a:r>
          </a:p>
        </p:txBody>
      </p:sp>
      <p:sp>
        <p:nvSpPr>
          <p:cNvPr id="3" name="Espaço Reservado para Conteúdo 2">
            <a:extLst>
              <a:ext uri="{FF2B5EF4-FFF2-40B4-BE49-F238E27FC236}">
                <a16:creationId xmlns:a16="http://schemas.microsoft.com/office/drawing/2014/main" id="{5BF2BF81-483F-A451-B100-0B03B66A3432}"/>
              </a:ext>
            </a:extLst>
          </p:cNvPr>
          <p:cNvSpPr>
            <a:spLocks noGrp="1"/>
          </p:cNvSpPr>
          <p:nvPr>
            <p:ph sz="quarter" idx="10"/>
          </p:nvPr>
        </p:nvSpPr>
        <p:spPr>
          <a:xfrm>
            <a:off x="539495" y="1435608"/>
            <a:ext cx="6431147" cy="5124218"/>
          </a:xfrm>
        </p:spPr>
        <p:txBody>
          <a:bodyPr>
            <a:normAutofit/>
          </a:bodyPr>
          <a:lstStyle/>
          <a:p>
            <a:pPr algn="l"/>
            <a:r>
              <a:rPr lang="pt-BR" sz="1400" b="0" i="0" dirty="0">
                <a:solidFill>
                  <a:srgbClr val="3D464D"/>
                </a:solidFill>
                <a:effectLst/>
              </a:rPr>
              <a:t>Dentro da sua área, identifique o quão perecível são as informações no seu contexto. Para isso, pense e identifique 3 processos existentes no seu setor e principalmente, processos que integrem a sua área com as demais.</a:t>
            </a:r>
          </a:p>
          <a:p>
            <a:pPr algn="l"/>
            <a:r>
              <a:rPr lang="pt-BR" sz="1400" b="0" i="0" dirty="0">
                <a:solidFill>
                  <a:srgbClr val="3D464D"/>
                </a:solidFill>
                <a:effectLst/>
              </a:rPr>
              <a:t>Uma vez mapeados esses processos, identifique se ele é um </a:t>
            </a:r>
            <a:r>
              <a:rPr lang="pt-BR" sz="1400" b="1" i="0" dirty="0">
                <a:solidFill>
                  <a:srgbClr val="3D464D"/>
                </a:solidFill>
                <a:effectLst/>
              </a:rPr>
              <a:t>processo Intelectivo</a:t>
            </a:r>
            <a:r>
              <a:rPr lang="pt-BR" sz="1400" b="0" i="0" dirty="0">
                <a:solidFill>
                  <a:srgbClr val="3D464D"/>
                </a:solidFill>
                <a:effectLst/>
              </a:rPr>
              <a:t> (</a:t>
            </a:r>
            <a:r>
              <a:rPr lang="pt-BR" sz="1400" b="0" i="1" dirty="0">
                <a:solidFill>
                  <a:srgbClr val="3D464D"/>
                </a:solidFill>
                <a:effectLst/>
              </a:rPr>
              <a:t>com um único jeito de fazer da forma certa</a:t>
            </a:r>
            <a:r>
              <a:rPr lang="pt-BR" sz="1400" b="0" i="0" dirty="0">
                <a:solidFill>
                  <a:srgbClr val="3D464D"/>
                </a:solidFill>
                <a:effectLst/>
              </a:rPr>
              <a:t>) ou </a:t>
            </a:r>
            <a:r>
              <a:rPr lang="pt-BR" sz="1400" b="1" i="0" dirty="0">
                <a:solidFill>
                  <a:srgbClr val="3D464D"/>
                </a:solidFill>
                <a:effectLst/>
              </a:rPr>
              <a:t>Subjetivo</a:t>
            </a:r>
            <a:r>
              <a:rPr lang="pt-BR" sz="1400" b="0" i="0" dirty="0">
                <a:solidFill>
                  <a:srgbClr val="3D464D"/>
                </a:solidFill>
                <a:effectLst/>
              </a:rPr>
              <a:t> (</a:t>
            </a:r>
            <a:r>
              <a:rPr lang="pt-BR" sz="1400" b="0" i="1" dirty="0">
                <a:solidFill>
                  <a:srgbClr val="3D464D"/>
                </a:solidFill>
                <a:effectLst/>
              </a:rPr>
              <a:t>existem várias formas corretas de realizar esse processo e você só consegue saber se a forma usada foi a certa depois de realizar</a:t>
            </a:r>
            <a:r>
              <a:rPr lang="pt-BR" sz="1400" b="0" i="0" dirty="0">
                <a:solidFill>
                  <a:srgbClr val="3D464D"/>
                </a:solidFill>
                <a:effectLst/>
              </a:rPr>
              <a:t>).</a:t>
            </a:r>
          </a:p>
          <a:p>
            <a:pPr algn="l"/>
            <a:r>
              <a:rPr lang="pt-BR" sz="1400" b="1" dirty="0">
                <a:solidFill>
                  <a:srgbClr val="3D464D"/>
                </a:solidFill>
              </a:rPr>
              <a:t>Opinião do Instrutor: </a:t>
            </a:r>
          </a:p>
          <a:p>
            <a:pPr algn="l"/>
            <a:r>
              <a:rPr lang="pt-BR" sz="1400" b="0" i="0" dirty="0">
                <a:solidFill>
                  <a:srgbClr val="3D464D"/>
                </a:solidFill>
                <a:effectLst/>
              </a:rPr>
              <a:t>Quanto mais processos subjetivos você tem, mais complexo é o seu ambiente. Quanto mais problemas intelectivos você mapear, menos complexo é o seu ambiente.</a:t>
            </a:r>
          </a:p>
          <a:p>
            <a:endParaRPr lang="pt-BR" dirty="0"/>
          </a:p>
        </p:txBody>
      </p:sp>
    </p:spTree>
    <p:extLst>
      <p:ext uri="{BB962C8B-B14F-4D97-AF65-F5344CB8AC3E}">
        <p14:creationId xmlns:p14="http://schemas.microsoft.com/office/powerpoint/2010/main" val="205783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928670" cy="4469960"/>
          </a:xfrm>
        </p:spPr>
        <p:txBody>
          <a:bodyPr>
            <a:normAutofit/>
          </a:bodyPr>
          <a:lstStyle/>
          <a:p>
            <a:pPr algn="l"/>
            <a:r>
              <a:rPr lang="pt-BR" sz="1400" b="0" i="0" dirty="0">
                <a:solidFill>
                  <a:srgbClr val="3D464D"/>
                </a:solidFill>
                <a:effectLst/>
                <a:latin typeface="+mn-lt"/>
              </a:rPr>
              <a:t>Nessa aula aprendemos a identificar a complexidade dos problemas e processos de uma área e de uma organização.</a:t>
            </a:r>
          </a:p>
          <a:p>
            <a:pPr algn="l"/>
            <a:r>
              <a:rPr lang="pt-BR" sz="1400" b="0" i="0" dirty="0">
                <a:solidFill>
                  <a:srgbClr val="3D464D"/>
                </a:solidFill>
                <a:effectLst/>
                <a:latin typeface="+mn-lt"/>
              </a:rPr>
              <a:t>Os problemas basicamente se dividem em dois grupos: </a:t>
            </a:r>
            <a:r>
              <a:rPr lang="pt-BR" sz="1400" b="1" i="0" dirty="0">
                <a:solidFill>
                  <a:srgbClr val="3D464D"/>
                </a:solidFill>
                <a:effectLst/>
                <a:latin typeface="+mn-lt"/>
              </a:rPr>
              <a:t>Intelectivos</a:t>
            </a:r>
            <a:r>
              <a:rPr lang="pt-BR" sz="1400" b="0" i="0" dirty="0">
                <a:solidFill>
                  <a:srgbClr val="3D464D"/>
                </a:solidFill>
                <a:effectLst/>
                <a:latin typeface="+mn-lt"/>
              </a:rPr>
              <a:t> ou </a:t>
            </a:r>
            <a:r>
              <a:rPr lang="pt-BR" sz="1400" b="1" i="0" dirty="0">
                <a:solidFill>
                  <a:srgbClr val="3D464D"/>
                </a:solidFill>
                <a:effectLst/>
                <a:latin typeface="+mn-lt"/>
              </a:rPr>
              <a:t>Subjetivos.</a:t>
            </a:r>
          </a:p>
          <a:p>
            <a:pPr algn="l"/>
            <a:r>
              <a:rPr lang="pt-BR" sz="1400" b="0" i="0" dirty="0">
                <a:solidFill>
                  <a:srgbClr val="3D464D"/>
                </a:solidFill>
                <a:effectLst/>
                <a:latin typeface="+mn-lt"/>
              </a:rPr>
              <a:t>Os problemas </a:t>
            </a:r>
            <a:r>
              <a:rPr lang="pt-BR" sz="1400" b="1" i="0" dirty="0">
                <a:solidFill>
                  <a:srgbClr val="3D464D"/>
                </a:solidFill>
                <a:effectLst/>
                <a:latin typeface="+mn-lt"/>
              </a:rPr>
              <a:t>subjetivos</a:t>
            </a:r>
            <a:r>
              <a:rPr lang="pt-BR" sz="1400" b="0" i="0" dirty="0">
                <a:solidFill>
                  <a:srgbClr val="3D464D"/>
                </a:solidFill>
                <a:effectLst/>
                <a:latin typeface="+mn-lt"/>
              </a:rPr>
              <a:t> são os que </a:t>
            </a:r>
            <a:r>
              <a:rPr lang="pt-BR" sz="1400" b="1" i="0" dirty="0">
                <a:solidFill>
                  <a:srgbClr val="3D464D"/>
                </a:solidFill>
                <a:effectLst/>
                <a:latin typeface="+mn-lt"/>
              </a:rPr>
              <a:t>possuem mais de uma forma de ser resolvida </a:t>
            </a:r>
            <a:r>
              <a:rPr lang="pt-BR" sz="1400" b="0" i="0" dirty="0">
                <a:solidFill>
                  <a:srgbClr val="3D464D"/>
                </a:solidFill>
                <a:effectLst/>
                <a:latin typeface="+mn-lt"/>
              </a:rPr>
              <a:t>e </a:t>
            </a:r>
            <a:r>
              <a:rPr lang="pt-BR" sz="1400" b="1" i="0" dirty="0">
                <a:solidFill>
                  <a:srgbClr val="3D464D"/>
                </a:solidFill>
                <a:effectLst/>
                <a:latin typeface="+mn-lt"/>
              </a:rPr>
              <a:t>só sabemos se a forma empregada foi a mais correta após tentar resolvê-lo.</a:t>
            </a:r>
            <a:r>
              <a:rPr lang="pt-BR" sz="1400" b="0" i="0" dirty="0">
                <a:solidFill>
                  <a:srgbClr val="3D464D"/>
                </a:solidFill>
                <a:effectLst/>
                <a:latin typeface="+mn-lt"/>
              </a:rPr>
              <a:t> Quanto mais </a:t>
            </a:r>
            <a:r>
              <a:rPr lang="pt-BR" sz="1400" b="1" i="0" dirty="0">
                <a:solidFill>
                  <a:srgbClr val="3D464D"/>
                </a:solidFill>
                <a:effectLst/>
                <a:latin typeface="+mn-lt"/>
              </a:rPr>
              <a:t>problemas subjetivos </a:t>
            </a:r>
            <a:r>
              <a:rPr lang="pt-BR" sz="1400" b="0" i="0" dirty="0">
                <a:solidFill>
                  <a:srgbClr val="3D464D"/>
                </a:solidFill>
                <a:effectLst/>
                <a:latin typeface="+mn-lt"/>
              </a:rPr>
              <a:t>temos, </a:t>
            </a:r>
            <a:r>
              <a:rPr lang="pt-BR" sz="1400" b="1" i="0" dirty="0">
                <a:solidFill>
                  <a:srgbClr val="3D464D"/>
                </a:solidFill>
                <a:effectLst/>
                <a:latin typeface="+mn-lt"/>
              </a:rPr>
              <a:t>mais</a:t>
            </a:r>
            <a:r>
              <a:rPr lang="pt-BR" sz="1400" b="0" i="0" dirty="0">
                <a:solidFill>
                  <a:srgbClr val="3D464D"/>
                </a:solidFill>
                <a:effectLst/>
                <a:latin typeface="+mn-lt"/>
              </a:rPr>
              <a:t> </a:t>
            </a:r>
            <a:r>
              <a:rPr lang="pt-BR" sz="1400" b="1" i="0" dirty="0">
                <a:solidFill>
                  <a:srgbClr val="3D464D"/>
                </a:solidFill>
                <a:effectLst/>
                <a:latin typeface="+mn-lt"/>
              </a:rPr>
              <a:t>complexo </a:t>
            </a:r>
            <a:r>
              <a:rPr lang="pt-BR" sz="1400" b="0" i="0" dirty="0">
                <a:solidFill>
                  <a:srgbClr val="3D464D"/>
                </a:solidFill>
                <a:effectLst/>
                <a:latin typeface="+mn-lt"/>
              </a:rPr>
              <a:t>podemos dizer que é o ambiente que estamos </a:t>
            </a:r>
            <a:r>
              <a:rPr lang="pt-BR" sz="1400" b="1" i="0" dirty="0">
                <a:solidFill>
                  <a:srgbClr val="3D464D"/>
                </a:solidFill>
                <a:effectLst/>
                <a:latin typeface="+mn-lt"/>
              </a:rPr>
              <a:t>mapeando</a:t>
            </a:r>
            <a:r>
              <a:rPr lang="pt-BR" sz="1400" b="0" i="0" dirty="0">
                <a:solidFill>
                  <a:srgbClr val="3D464D"/>
                </a:solidFill>
                <a:effectLst/>
                <a:latin typeface="+mn-lt"/>
              </a:rPr>
              <a:t>.</a:t>
            </a:r>
          </a:p>
          <a:p>
            <a:pPr algn="l"/>
            <a:r>
              <a:rPr lang="pt-BR" sz="1400" b="0" i="0" dirty="0">
                <a:solidFill>
                  <a:srgbClr val="3D464D"/>
                </a:solidFill>
                <a:effectLst/>
                <a:latin typeface="+mn-lt"/>
              </a:rPr>
              <a:t>Por outro lado, um </a:t>
            </a:r>
            <a:r>
              <a:rPr lang="pt-BR" sz="1400" b="1" i="0" dirty="0">
                <a:solidFill>
                  <a:srgbClr val="3D464D"/>
                </a:solidFill>
                <a:effectLst/>
                <a:latin typeface="+mn-lt"/>
              </a:rPr>
              <a:t>problema intelectivo </a:t>
            </a:r>
            <a:r>
              <a:rPr lang="pt-BR" sz="1400" b="0" i="0" dirty="0">
                <a:solidFill>
                  <a:srgbClr val="3D464D"/>
                </a:solidFill>
                <a:effectLst/>
                <a:latin typeface="+mn-lt"/>
              </a:rPr>
              <a:t>é aquele em que mapeamos uma </a:t>
            </a:r>
            <a:r>
              <a:rPr lang="pt-BR" sz="1400" b="1" i="0" dirty="0">
                <a:solidFill>
                  <a:srgbClr val="3D464D"/>
                </a:solidFill>
                <a:effectLst/>
                <a:latin typeface="+mn-lt"/>
              </a:rPr>
              <a:t>única forma possível de resolver </a:t>
            </a:r>
            <a:r>
              <a:rPr lang="pt-BR" sz="1400" b="0" i="0" dirty="0">
                <a:solidFill>
                  <a:srgbClr val="3D464D"/>
                </a:solidFill>
                <a:effectLst/>
                <a:latin typeface="+mn-lt"/>
              </a:rPr>
              <a:t>e essa </a:t>
            </a:r>
            <a:r>
              <a:rPr lang="pt-BR" sz="1400" b="1" i="0" dirty="0">
                <a:solidFill>
                  <a:srgbClr val="3D464D"/>
                </a:solidFill>
                <a:effectLst/>
                <a:latin typeface="+mn-lt"/>
              </a:rPr>
              <a:t>forma já está testada e provada</a:t>
            </a:r>
            <a:r>
              <a:rPr lang="pt-BR" sz="1400" b="0" i="0" dirty="0">
                <a:solidFill>
                  <a:srgbClr val="3D464D"/>
                </a:solidFill>
                <a:effectLst/>
                <a:latin typeface="+mn-lt"/>
              </a:rPr>
              <a:t>. Isso faz com que um ambiente que possua mais processos e problemas intelectivos, seja </a:t>
            </a:r>
            <a:r>
              <a:rPr lang="pt-BR" sz="1400" b="1" i="0" dirty="0">
                <a:solidFill>
                  <a:srgbClr val="3D464D"/>
                </a:solidFill>
                <a:effectLst/>
                <a:latin typeface="+mn-lt"/>
              </a:rPr>
              <a:t>menos complexo</a:t>
            </a:r>
            <a:r>
              <a:rPr lang="pt-BR" sz="1400" b="0" i="0" dirty="0">
                <a:solidFill>
                  <a:srgbClr val="3D464D"/>
                </a:solidFill>
                <a:effectLst/>
                <a:latin typeface="+mn-lt"/>
              </a:rPr>
              <a:t>.</a:t>
            </a:r>
          </a:p>
          <a:p>
            <a:pPr algn="l"/>
            <a:endParaRPr lang="pt-BR" sz="1050" b="1" i="0" dirty="0">
              <a:solidFill>
                <a:srgbClr val="3D464D"/>
              </a:solidFill>
              <a:effectLst/>
              <a:latin typeface="Source Serif Pro" panose="02040603050405020204" pitchFamily="18" charset="0"/>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4170124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03. Estrutura Organizacional</a:t>
            </a:r>
          </a:p>
        </p:txBody>
      </p:sp>
    </p:spTree>
    <p:extLst>
      <p:ext uri="{BB962C8B-B14F-4D97-AF65-F5344CB8AC3E}">
        <p14:creationId xmlns:p14="http://schemas.microsoft.com/office/powerpoint/2010/main" val="846513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8B61C3-9DA8-6E99-2B6A-802A29515A06}"/>
              </a:ext>
            </a:extLst>
          </p:cNvPr>
          <p:cNvSpPr>
            <a:spLocks noGrp="1"/>
          </p:cNvSpPr>
          <p:nvPr>
            <p:ph type="title"/>
          </p:nvPr>
        </p:nvSpPr>
        <p:spPr/>
        <p:txBody>
          <a:bodyPr/>
          <a:lstStyle/>
          <a:p>
            <a:r>
              <a:rPr lang="pt-BR" dirty="0"/>
              <a:t>Estrutura Organizacional</a:t>
            </a:r>
          </a:p>
        </p:txBody>
      </p:sp>
      <p:pic>
        <p:nvPicPr>
          <p:cNvPr id="5" name="Imagem 4">
            <a:extLst>
              <a:ext uri="{FF2B5EF4-FFF2-40B4-BE49-F238E27FC236}">
                <a16:creationId xmlns:a16="http://schemas.microsoft.com/office/drawing/2014/main" id="{D3B3EEF1-68CE-1F64-9183-4410D8E05458}"/>
              </a:ext>
            </a:extLst>
          </p:cNvPr>
          <p:cNvPicPr>
            <a:picLocks noChangeAspect="1"/>
          </p:cNvPicPr>
          <p:nvPr/>
        </p:nvPicPr>
        <p:blipFill>
          <a:blip r:embed="rId2"/>
          <a:stretch>
            <a:fillRect/>
          </a:stretch>
        </p:blipFill>
        <p:spPr>
          <a:xfrm>
            <a:off x="1855304" y="1849333"/>
            <a:ext cx="8481391" cy="4768454"/>
          </a:xfrm>
          <a:prstGeom prst="rect">
            <a:avLst/>
          </a:prstGeom>
        </p:spPr>
      </p:pic>
    </p:spTree>
    <p:extLst>
      <p:ext uri="{BB962C8B-B14F-4D97-AF65-F5344CB8AC3E}">
        <p14:creationId xmlns:p14="http://schemas.microsoft.com/office/powerpoint/2010/main" val="292724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5AE38-9BBE-DE75-78E5-0B7A8F38A9FE}"/>
              </a:ext>
            </a:extLst>
          </p:cNvPr>
          <p:cNvSpPr>
            <a:spLocks noGrp="1"/>
          </p:cNvSpPr>
          <p:nvPr>
            <p:ph type="title"/>
          </p:nvPr>
        </p:nvSpPr>
        <p:spPr/>
        <p:txBody>
          <a:bodyPr/>
          <a:lstStyle/>
          <a:p>
            <a:r>
              <a:rPr lang="pt-BR" dirty="0"/>
              <a:t>Estrutura hierárquica</a:t>
            </a:r>
          </a:p>
        </p:txBody>
      </p:sp>
      <p:sp>
        <p:nvSpPr>
          <p:cNvPr id="3" name="Espaço Reservado para Conteúdo 2">
            <a:extLst>
              <a:ext uri="{FF2B5EF4-FFF2-40B4-BE49-F238E27FC236}">
                <a16:creationId xmlns:a16="http://schemas.microsoft.com/office/drawing/2014/main" id="{DDC1A5F1-4652-6E66-04A0-C985C465561B}"/>
              </a:ext>
            </a:extLst>
          </p:cNvPr>
          <p:cNvSpPr>
            <a:spLocks noGrp="1"/>
          </p:cNvSpPr>
          <p:nvPr>
            <p:ph sz="quarter" idx="10"/>
          </p:nvPr>
        </p:nvSpPr>
        <p:spPr>
          <a:xfrm>
            <a:off x="539496" y="1435608"/>
            <a:ext cx="4761374" cy="4974336"/>
          </a:xfrm>
        </p:spPr>
        <p:txBody>
          <a:bodyPr/>
          <a:lstStyle/>
          <a:p>
            <a:r>
              <a:rPr lang="pt-BR" sz="1400" b="1" i="0" dirty="0">
                <a:solidFill>
                  <a:srgbClr val="3D464D"/>
                </a:solidFill>
                <a:effectLst/>
              </a:rPr>
              <a:t>Qual pode ser considerado um ponto positivo de uma estrutura fortemente hierárquica?</a:t>
            </a:r>
          </a:p>
          <a:p>
            <a:r>
              <a:rPr lang="pt-BR" sz="1400" b="0" i="0" dirty="0">
                <a:solidFill>
                  <a:srgbClr val="83AD6D"/>
                </a:solidFill>
                <a:effectLst/>
              </a:rPr>
              <a:t>Tende-se a ter um controle maior de tudo o que é feito.</a:t>
            </a:r>
            <a:endParaRPr lang="pt-BR" sz="1400" dirty="0">
              <a:solidFill>
                <a:srgbClr val="3D464D"/>
              </a:solidFill>
            </a:endParaRPr>
          </a:p>
          <a:p>
            <a:r>
              <a:rPr lang="pt-BR" sz="1400" b="0" i="0" dirty="0">
                <a:solidFill>
                  <a:srgbClr val="767E85"/>
                </a:solidFill>
                <a:effectLst/>
              </a:rPr>
              <a:t>Em um ambiente altamente hierárquico, tende-se a ter muitos níveis para uma decisão ser tomada (seja ela importante ou não) gerando um maior controle do que é feito. Em contrapartida, isso também tende a gerar uma maior lentidão</a:t>
            </a:r>
            <a:r>
              <a:rPr lang="pt-BR" b="0" i="0" dirty="0">
                <a:solidFill>
                  <a:srgbClr val="767E85"/>
                </a:solidFill>
                <a:effectLst/>
                <a:latin typeface="Source Serif Pro" panose="02040603050405020204" pitchFamily="18" charset="0"/>
              </a:rPr>
              <a:t>.</a:t>
            </a:r>
            <a:endParaRPr lang="pt-BR" dirty="0"/>
          </a:p>
        </p:txBody>
      </p:sp>
    </p:spTree>
    <p:extLst>
      <p:ext uri="{BB962C8B-B14F-4D97-AF65-F5344CB8AC3E}">
        <p14:creationId xmlns:p14="http://schemas.microsoft.com/office/powerpoint/2010/main" val="3324796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8D8F1-1F44-AA62-4E3B-0DF1035D1FE1}"/>
              </a:ext>
            </a:extLst>
          </p:cNvPr>
          <p:cNvSpPr>
            <a:spLocks noGrp="1"/>
          </p:cNvSpPr>
          <p:nvPr>
            <p:ph type="title"/>
          </p:nvPr>
        </p:nvSpPr>
        <p:spPr/>
        <p:txBody>
          <a:bodyPr/>
          <a:lstStyle/>
          <a:p>
            <a:r>
              <a:rPr lang="pt-BR" dirty="0"/>
              <a:t>Melhor estrutura organizacional</a:t>
            </a:r>
          </a:p>
        </p:txBody>
      </p:sp>
      <p:sp>
        <p:nvSpPr>
          <p:cNvPr id="3" name="Espaço Reservado para Conteúdo 2">
            <a:extLst>
              <a:ext uri="{FF2B5EF4-FFF2-40B4-BE49-F238E27FC236}">
                <a16:creationId xmlns:a16="http://schemas.microsoft.com/office/drawing/2014/main" id="{F5DCB9AB-6DF5-4BAE-FB68-711773D10B3E}"/>
              </a:ext>
            </a:extLst>
          </p:cNvPr>
          <p:cNvSpPr>
            <a:spLocks noGrp="1"/>
          </p:cNvSpPr>
          <p:nvPr>
            <p:ph sz="quarter" idx="10"/>
          </p:nvPr>
        </p:nvSpPr>
        <p:spPr>
          <a:xfrm>
            <a:off x="539495" y="1435608"/>
            <a:ext cx="5649269" cy="5269992"/>
          </a:xfrm>
        </p:spPr>
        <p:txBody>
          <a:bodyPr>
            <a:normAutofit/>
          </a:bodyPr>
          <a:lstStyle/>
          <a:p>
            <a:r>
              <a:rPr lang="pt-BR" sz="1400" b="1" i="0" dirty="0">
                <a:solidFill>
                  <a:srgbClr val="3D464D"/>
                </a:solidFill>
                <a:effectLst/>
              </a:rPr>
              <a:t>Qual das estruturas organizacionais citadas no vídeo da aula é necessária para que exista um ambiente ágil?</a:t>
            </a:r>
          </a:p>
          <a:p>
            <a:br>
              <a:rPr lang="pt-BR" sz="1400" dirty="0"/>
            </a:br>
            <a:r>
              <a:rPr lang="pt-BR" sz="1400" b="0" i="0" dirty="0">
                <a:solidFill>
                  <a:srgbClr val="83AD6D"/>
                </a:solidFill>
                <a:effectLst/>
              </a:rPr>
              <a:t>Nenhuma, pois é possível ser um ambiente ágil em qualquer uma das estruturas organizacionais</a:t>
            </a:r>
            <a:endParaRPr lang="pt-BR" sz="1400" dirty="0">
              <a:solidFill>
                <a:srgbClr val="3D464D"/>
              </a:solidFill>
            </a:endParaRPr>
          </a:p>
          <a:p>
            <a:pPr algn="l"/>
            <a:r>
              <a:rPr lang="pt-BR" sz="1400" b="0" i="0" dirty="0">
                <a:solidFill>
                  <a:srgbClr val="767E85"/>
                </a:solidFill>
                <a:effectLst/>
              </a:rPr>
              <a:t>O que vai determinar se uma empresa é ágil ou não é a sua habilidade para reagir à mudanças e para isso, ela pode ter qualquer estrutura. Cada uma delas traz vantagens e desvantagens, ou seja, nenhuma é perfeita e possui seus efeitos colaterais.</a:t>
            </a:r>
          </a:p>
          <a:p>
            <a:pPr algn="l"/>
            <a:r>
              <a:rPr lang="pt-BR" sz="1400" b="0" i="0" dirty="0">
                <a:solidFill>
                  <a:srgbClr val="767E85"/>
                </a:solidFill>
                <a:effectLst/>
              </a:rPr>
              <a:t>Escolher qual metodologia usar na sua empresa requer um estudo e análise cuidadosa dos impactos nas pessoas e a cultura organizacional.</a:t>
            </a:r>
          </a:p>
          <a:p>
            <a:endParaRPr lang="pt-BR" dirty="0"/>
          </a:p>
        </p:txBody>
      </p:sp>
    </p:spTree>
    <p:extLst>
      <p:ext uri="{BB962C8B-B14F-4D97-AF65-F5344CB8AC3E}">
        <p14:creationId xmlns:p14="http://schemas.microsoft.com/office/powerpoint/2010/main" val="4042169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01. Business </a:t>
            </a:r>
            <a:r>
              <a:rPr lang="pt-BR" sz="2300" b="1" dirty="0" err="1">
                <a:solidFill>
                  <a:schemeClr val="bg1"/>
                </a:solidFill>
                <a:latin typeface="+mj-lt"/>
              </a:rPr>
              <a:t>Agility</a:t>
            </a:r>
            <a:endParaRPr lang="pt-BR" sz="2300" b="1" dirty="0">
              <a:solidFill>
                <a:schemeClr val="bg1"/>
              </a:solidFill>
              <a:latin typeface="+mj-lt"/>
            </a:endParaRPr>
          </a:p>
        </p:txBody>
      </p:sp>
    </p:spTree>
    <p:extLst>
      <p:ext uri="{BB962C8B-B14F-4D97-AF65-F5344CB8AC3E}">
        <p14:creationId xmlns:p14="http://schemas.microsoft.com/office/powerpoint/2010/main" val="31430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789C4-58ED-2F2D-8D57-BB1CD13B05D9}"/>
              </a:ext>
            </a:extLst>
          </p:cNvPr>
          <p:cNvSpPr>
            <a:spLocks noGrp="1"/>
          </p:cNvSpPr>
          <p:nvPr>
            <p:ph type="title"/>
          </p:nvPr>
        </p:nvSpPr>
        <p:spPr/>
        <p:txBody>
          <a:bodyPr/>
          <a:lstStyle/>
          <a:p>
            <a:r>
              <a:rPr lang="pt-BR" dirty="0"/>
              <a:t>Reflita sobre a sua estrutura</a:t>
            </a:r>
          </a:p>
        </p:txBody>
      </p:sp>
      <p:sp>
        <p:nvSpPr>
          <p:cNvPr id="3" name="Espaço Reservado para Conteúdo 2">
            <a:extLst>
              <a:ext uri="{FF2B5EF4-FFF2-40B4-BE49-F238E27FC236}">
                <a16:creationId xmlns:a16="http://schemas.microsoft.com/office/drawing/2014/main" id="{2271CE35-B245-8F56-3D62-7E7FC5979F4B}"/>
              </a:ext>
            </a:extLst>
          </p:cNvPr>
          <p:cNvSpPr>
            <a:spLocks noGrp="1"/>
          </p:cNvSpPr>
          <p:nvPr>
            <p:ph sz="quarter" idx="10"/>
          </p:nvPr>
        </p:nvSpPr>
        <p:spPr>
          <a:xfrm>
            <a:off x="539495" y="1435608"/>
            <a:ext cx="9571913" cy="5422392"/>
          </a:xfrm>
        </p:spPr>
        <p:txBody>
          <a:bodyPr>
            <a:normAutofit/>
          </a:bodyPr>
          <a:lstStyle/>
          <a:p>
            <a:pPr algn="l"/>
            <a:r>
              <a:rPr lang="pt-BR" sz="1400" b="0" i="0" dirty="0">
                <a:solidFill>
                  <a:srgbClr val="3D464D"/>
                </a:solidFill>
                <a:effectLst/>
              </a:rPr>
              <a:t>Pense na estrutura organizacional da sua empresa atualmente e tente encaixá-la em uma outra estrutura que você achou interessante durante a aula.</a:t>
            </a:r>
          </a:p>
          <a:p>
            <a:pPr algn="l"/>
            <a:r>
              <a:rPr lang="pt-BR" sz="1400" b="0" i="0" dirty="0">
                <a:solidFill>
                  <a:srgbClr val="3D464D"/>
                </a:solidFill>
                <a:effectLst/>
              </a:rPr>
              <a:t>Por exemplo: sua empresa é altamente hierárquica? Como as pessoas que trabalham com você reagiriam ao trabalhar em um ambiente </a:t>
            </a:r>
            <a:r>
              <a:rPr lang="pt-BR" sz="1400" b="0" i="0" dirty="0" err="1">
                <a:solidFill>
                  <a:srgbClr val="3D464D"/>
                </a:solidFill>
                <a:effectLst/>
              </a:rPr>
              <a:t>holocrático</a:t>
            </a:r>
            <a:r>
              <a:rPr lang="pt-BR" sz="1400" b="0" i="0" dirty="0">
                <a:solidFill>
                  <a:srgbClr val="3D464D"/>
                </a:solidFill>
                <a:effectLst/>
              </a:rPr>
              <a:t>? Você acha que os processos funcionariam? Ou eles precisariam de mais controle?</a:t>
            </a:r>
          </a:p>
          <a:p>
            <a:pPr algn="l"/>
            <a:r>
              <a:rPr lang="pt-BR" sz="1400" b="0" i="0" dirty="0">
                <a:solidFill>
                  <a:srgbClr val="3D464D"/>
                </a:solidFill>
                <a:effectLst/>
              </a:rPr>
              <a:t>Sua empresa é </a:t>
            </a:r>
            <a:r>
              <a:rPr lang="pt-BR" sz="1400" b="0" i="0" dirty="0" err="1">
                <a:solidFill>
                  <a:srgbClr val="3D464D"/>
                </a:solidFill>
                <a:effectLst/>
              </a:rPr>
              <a:t>holocrática</a:t>
            </a:r>
            <a:r>
              <a:rPr lang="pt-BR" sz="1400" b="0" i="0" dirty="0">
                <a:solidFill>
                  <a:srgbClr val="3D464D"/>
                </a:solidFill>
                <a:effectLst/>
              </a:rPr>
              <a:t>? Então como as pessoas reagiriam ao trabalhar em um ambiente altamente hierárquico? Será que os processos seriam melhores ou piores organizados?</a:t>
            </a:r>
          </a:p>
          <a:p>
            <a:pPr algn="l"/>
            <a:r>
              <a:rPr lang="pt-BR" sz="1400" b="1" i="0" dirty="0">
                <a:solidFill>
                  <a:srgbClr val="3D464D"/>
                </a:solidFill>
                <a:effectLst/>
              </a:rPr>
              <a:t>Opinião do Instrutor: </a:t>
            </a:r>
          </a:p>
          <a:p>
            <a:pPr algn="l"/>
            <a:r>
              <a:rPr lang="pt-BR" sz="1400" b="0" i="0" dirty="0">
                <a:solidFill>
                  <a:srgbClr val="3D464D"/>
                </a:solidFill>
                <a:effectLst/>
              </a:rPr>
              <a:t>Fazer essa análise é importante para dar uma melhor clareza na hora de escolher mudar uma estrutura organizacional. Lembre-se sempre que você vai impactar a forma com que várias pessoas trabalham e nem todas ficarão confortáveis. Independente disso, sempre tenha em mente o resultado pro negócio que essa mudança pode gerar, seja esse resultado positivo ou negativo.</a:t>
            </a:r>
          </a:p>
          <a:p>
            <a:endParaRPr lang="pt-BR" dirty="0"/>
          </a:p>
        </p:txBody>
      </p:sp>
    </p:spTree>
    <p:extLst>
      <p:ext uri="{BB962C8B-B14F-4D97-AF65-F5344CB8AC3E}">
        <p14:creationId xmlns:p14="http://schemas.microsoft.com/office/powerpoint/2010/main" val="2121479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5560A-1775-5A61-670D-23BC636BE931}"/>
              </a:ext>
            </a:extLst>
          </p:cNvPr>
          <p:cNvSpPr>
            <a:spLocks noGrp="1"/>
          </p:cNvSpPr>
          <p:nvPr>
            <p:ph type="title"/>
          </p:nvPr>
        </p:nvSpPr>
        <p:spPr/>
        <p:txBody>
          <a:bodyPr/>
          <a:lstStyle/>
          <a:p>
            <a:r>
              <a:rPr lang="pt-BR" dirty="0"/>
              <a:t>Estruturas organizacionais</a:t>
            </a:r>
          </a:p>
        </p:txBody>
      </p:sp>
      <p:sp>
        <p:nvSpPr>
          <p:cNvPr id="3" name="Espaço Reservado para Conteúdo 2">
            <a:extLst>
              <a:ext uri="{FF2B5EF4-FFF2-40B4-BE49-F238E27FC236}">
                <a16:creationId xmlns:a16="http://schemas.microsoft.com/office/drawing/2014/main" id="{F0EFB9CE-BD72-DFCB-E0DB-E1859E9BC2DF}"/>
              </a:ext>
            </a:extLst>
          </p:cNvPr>
          <p:cNvSpPr>
            <a:spLocks noGrp="1"/>
          </p:cNvSpPr>
          <p:nvPr>
            <p:ph sz="quarter" idx="10"/>
          </p:nvPr>
        </p:nvSpPr>
        <p:spPr/>
        <p:txBody>
          <a:bodyPr/>
          <a:lstStyle/>
          <a:p>
            <a:pPr algn="l"/>
            <a:r>
              <a:rPr lang="pt-BR" sz="1400" b="1" dirty="0">
                <a:solidFill>
                  <a:srgbClr val="3D464D"/>
                </a:solidFill>
              </a:rPr>
              <a:t>Estruturas: </a:t>
            </a:r>
            <a:r>
              <a:rPr lang="pt-BR" sz="1400" dirty="0">
                <a:solidFill>
                  <a:srgbClr val="3D464D"/>
                </a:solidFill>
              </a:rPr>
              <a:t>O termo se refere ao </a:t>
            </a:r>
            <a:r>
              <a:rPr lang="pt-BR" sz="1400" b="1" dirty="0">
                <a:solidFill>
                  <a:schemeClr val="accent2"/>
                </a:solidFill>
              </a:rPr>
              <a:t>modo</a:t>
            </a:r>
            <a:r>
              <a:rPr lang="pt-BR" sz="1400" dirty="0">
                <a:solidFill>
                  <a:srgbClr val="3D464D"/>
                </a:solidFill>
              </a:rPr>
              <a:t> que uma empresa está estruturada. </a:t>
            </a:r>
            <a:r>
              <a:rPr lang="pt-BR" sz="1400" b="1" i="0" dirty="0">
                <a:solidFill>
                  <a:srgbClr val="3D464D"/>
                </a:solidFill>
                <a:effectLst/>
              </a:rPr>
              <a:t> </a:t>
            </a:r>
          </a:p>
          <a:p>
            <a:pPr marL="285750" indent="-285750" algn="l">
              <a:buFont typeface="Courier New" panose="02070309020205020404" pitchFamily="49" charset="0"/>
              <a:buChar char="o"/>
            </a:pPr>
            <a:r>
              <a:rPr lang="pt-BR" sz="1400" b="1" i="0" dirty="0">
                <a:solidFill>
                  <a:srgbClr val="3D464D"/>
                </a:solidFill>
                <a:effectLst/>
              </a:rPr>
              <a:t>Estrutura hierárquica</a:t>
            </a:r>
            <a:r>
              <a:rPr lang="pt-BR" sz="1400" b="0" i="0" dirty="0">
                <a:solidFill>
                  <a:srgbClr val="3D464D"/>
                </a:solidFill>
                <a:effectLst/>
              </a:rPr>
              <a:t>,</a:t>
            </a:r>
          </a:p>
          <a:p>
            <a:pPr marL="285750" indent="-285750" algn="l">
              <a:buFont typeface="Courier New" panose="02070309020205020404" pitchFamily="49" charset="0"/>
              <a:buChar char="o"/>
            </a:pPr>
            <a:r>
              <a:rPr lang="pt-BR" sz="1400" b="1" i="0" dirty="0">
                <a:solidFill>
                  <a:srgbClr val="3D464D"/>
                </a:solidFill>
                <a:effectLst/>
              </a:rPr>
              <a:t>Estrutura funcional</a:t>
            </a:r>
            <a:r>
              <a:rPr lang="pt-BR" sz="1400" b="0" i="0" dirty="0">
                <a:solidFill>
                  <a:srgbClr val="3D464D"/>
                </a:solidFill>
                <a:effectLst/>
              </a:rPr>
              <a:t>,</a:t>
            </a:r>
          </a:p>
          <a:p>
            <a:pPr marL="285750" indent="-285750" algn="l">
              <a:buFont typeface="Courier New" panose="02070309020205020404" pitchFamily="49" charset="0"/>
              <a:buChar char="o"/>
            </a:pPr>
            <a:r>
              <a:rPr lang="pt-BR" sz="1400" b="1" i="0" dirty="0">
                <a:solidFill>
                  <a:srgbClr val="3D464D"/>
                </a:solidFill>
                <a:effectLst/>
              </a:rPr>
              <a:t>Estrutura matricial</a:t>
            </a:r>
            <a:r>
              <a:rPr lang="pt-BR" sz="1400" b="0" i="0" dirty="0">
                <a:solidFill>
                  <a:srgbClr val="3D464D"/>
                </a:solidFill>
                <a:effectLst/>
              </a:rPr>
              <a:t>,</a:t>
            </a:r>
          </a:p>
          <a:p>
            <a:pPr marL="285750" indent="-285750" algn="l">
              <a:buFont typeface="Courier New" panose="02070309020205020404" pitchFamily="49" charset="0"/>
              <a:buChar char="o"/>
            </a:pPr>
            <a:r>
              <a:rPr lang="pt-BR" sz="1400" b="1" i="0" dirty="0">
                <a:solidFill>
                  <a:srgbClr val="3D464D"/>
                </a:solidFill>
                <a:effectLst/>
              </a:rPr>
              <a:t>Estrutura em rede</a:t>
            </a:r>
            <a:r>
              <a:rPr lang="pt-BR" sz="1400" b="0" i="0" dirty="0">
                <a:solidFill>
                  <a:srgbClr val="3D464D"/>
                </a:solidFill>
                <a:effectLst/>
              </a:rPr>
              <a:t>,</a:t>
            </a:r>
          </a:p>
          <a:p>
            <a:pPr marL="285750" indent="-285750" algn="l">
              <a:buFont typeface="Courier New" panose="02070309020205020404" pitchFamily="49" charset="0"/>
              <a:buChar char="o"/>
            </a:pPr>
            <a:r>
              <a:rPr lang="pt-BR" sz="1400" b="1" i="0" dirty="0">
                <a:solidFill>
                  <a:srgbClr val="3D464D"/>
                </a:solidFill>
                <a:effectLst/>
              </a:rPr>
              <a:t>Estrutura em projetos.</a:t>
            </a:r>
            <a:endParaRPr lang="pt-BR" sz="1400" b="0" i="0" dirty="0">
              <a:solidFill>
                <a:srgbClr val="3D464D"/>
              </a:solidFill>
              <a:effectLst/>
            </a:endParaRPr>
          </a:p>
          <a:p>
            <a:endParaRPr lang="pt-BR" dirty="0"/>
          </a:p>
        </p:txBody>
      </p:sp>
      <p:pic>
        <p:nvPicPr>
          <p:cNvPr id="7" name="Imagem 6">
            <a:extLst>
              <a:ext uri="{FF2B5EF4-FFF2-40B4-BE49-F238E27FC236}">
                <a16:creationId xmlns:a16="http://schemas.microsoft.com/office/drawing/2014/main" id="{F934160F-0C02-A693-E059-FA684F03F353}"/>
              </a:ext>
            </a:extLst>
          </p:cNvPr>
          <p:cNvPicPr>
            <a:picLocks noChangeAspect="1"/>
          </p:cNvPicPr>
          <p:nvPr/>
        </p:nvPicPr>
        <p:blipFill>
          <a:blip r:embed="rId2"/>
          <a:stretch>
            <a:fillRect/>
          </a:stretch>
        </p:blipFill>
        <p:spPr>
          <a:xfrm>
            <a:off x="5855657" y="2111469"/>
            <a:ext cx="5421942" cy="3048354"/>
          </a:xfrm>
          <a:prstGeom prst="rect">
            <a:avLst/>
          </a:prstGeom>
        </p:spPr>
      </p:pic>
    </p:spTree>
    <p:extLst>
      <p:ext uri="{BB962C8B-B14F-4D97-AF65-F5344CB8AC3E}">
        <p14:creationId xmlns:p14="http://schemas.microsoft.com/office/powerpoint/2010/main" val="312017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17E31-FC82-156F-D3B8-43A2D5479A07}"/>
              </a:ext>
            </a:extLst>
          </p:cNvPr>
          <p:cNvSpPr>
            <a:spLocks noGrp="1"/>
          </p:cNvSpPr>
          <p:nvPr>
            <p:ph type="title"/>
          </p:nvPr>
        </p:nvSpPr>
        <p:spPr/>
        <p:txBody>
          <a:bodyPr/>
          <a:lstStyle/>
          <a:p>
            <a:r>
              <a:rPr lang="pt-BR" dirty="0"/>
              <a:t>Estruturas organizacionais - Hierárquica</a:t>
            </a:r>
          </a:p>
        </p:txBody>
      </p:sp>
      <p:pic>
        <p:nvPicPr>
          <p:cNvPr id="5" name="Imagem 4">
            <a:extLst>
              <a:ext uri="{FF2B5EF4-FFF2-40B4-BE49-F238E27FC236}">
                <a16:creationId xmlns:a16="http://schemas.microsoft.com/office/drawing/2014/main" id="{027BB43D-3DD8-CC45-9D88-F5BBD6A8938E}"/>
              </a:ext>
            </a:extLst>
          </p:cNvPr>
          <p:cNvPicPr>
            <a:picLocks noChangeAspect="1"/>
          </p:cNvPicPr>
          <p:nvPr/>
        </p:nvPicPr>
        <p:blipFill rotWithShape="1">
          <a:blip r:embed="rId2"/>
          <a:srcRect l="19130" t="13895" r="20870" b="17664"/>
          <a:stretch/>
        </p:blipFill>
        <p:spPr>
          <a:xfrm>
            <a:off x="649356" y="1842413"/>
            <a:ext cx="4532243" cy="2906547"/>
          </a:xfrm>
          <a:prstGeom prst="rect">
            <a:avLst/>
          </a:prstGeom>
        </p:spPr>
      </p:pic>
      <p:pic>
        <p:nvPicPr>
          <p:cNvPr id="7" name="Imagem 6">
            <a:extLst>
              <a:ext uri="{FF2B5EF4-FFF2-40B4-BE49-F238E27FC236}">
                <a16:creationId xmlns:a16="http://schemas.microsoft.com/office/drawing/2014/main" id="{A7DE30A6-0B19-767F-E9F8-FD223DAE3B6A}"/>
              </a:ext>
            </a:extLst>
          </p:cNvPr>
          <p:cNvPicPr>
            <a:picLocks noChangeAspect="1"/>
          </p:cNvPicPr>
          <p:nvPr/>
        </p:nvPicPr>
        <p:blipFill rotWithShape="1">
          <a:blip r:embed="rId3"/>
          <a:srcRect l="6120" t="6098" r="7606" b="28842"/>
          <a:stretch/>
        </p:blipFill>
        <p:spPr>
          <a:xfrm>
            <a:off x="6381688" y="1374121"/>
            <a:ext cx="4532243" cy="1921566"/>
          </a:xfrm>
          <a:prstGeom prst="rect">
            <a:avLst/>
          </a:prstGeom>
        </p:spPr>
      </p:pic>
      <p:pic>
        <p:nvPicPr>
          <p:cNvPr id="9" name="Imagem 8">
            <a:extLst>
              <a:ext uri="{FF2B5EF4-FFF2-40B4-BE49-F238E27FC236}">
                <a16:creationId xmlns:a16="http://schemas.microsoft.com/office/drawing/2014/main" id="{865B8119-4AF6-6937-AD3A-50C01326C35B}"/>
              </a:ext>
            </a:extLst>
          </p:cNvPr>
          <p:cNvPicPr>
            <a:picLocks noChangeAspect="1"/>
          </p:cNvPicPr>
          <p:nvPr/>
        </p:nvPicPr>
        <p:blipFill rotWithShape="1">
          <a:blip r:embed="rId4"/>
          <a:srcRect l="6848" t="7902" r="6848" b="32548"/>
          <a:stretch/>
        </p:blipFill>
        <p:spPr>
          <a:xfrm>
            <a:off x="6381688" y="3295687"/>
            <a:ext cx="4532243" cy="1758190"/>
          </a:xfrm>
          <a:prstGeom prst="rect">
            <a:avLst/>
          </a:prstGeom>
        </p:spPr>
      </p:pic>
      <p:pic>
        <p:nvPicPr>
          <p:cNvPr id="11" name="Imagem 10">
            <a:extLst>
              <a:ext uri="{FF2B5EF4-FFF2-40B4-BE49-F238E27FC236}">
                <a16:creationId xmlns:a16="http://schemas.microsoft.com/office/drawing/2014/main" id="{1A58D985-B48B-D7FE-7FA9-F443349DF0DA}"/>
              </a:ext>
            </a:extLst>
          </p:cNvPr>
          <p:cNvPicPr>
            <a:picLocks noChangeAspect="1"/>
          </p:cNvPicPr>
          <p:nvPr/>
        </p:nvPicPr>
        <p:blipFill rotWithShape="1">
          <a:blip r:embed="rId5"/>
          <a:srcRect l="8044" t="21268" r="6847" b="38352"/>
          <a:stretch/>
        </p:blipFill>
        <p:spPr>
          <a:xfrm>
            <a:off x="6381688" y="5162104"/>
            <a:ext cx="4532243" cy="1208955"/>
          </a:xfrm>
          <a:prstGeom prst="rect">
            <a:avLst/>
          </a:prstGeom>
        </p:spPr>
      </p:pic>
    </p:spTree>
    <p:extLst>
      <p:ext uri="{BB962C8B-B14F-4D97-AF65-F5344CB8AC3E}">
        <p14:creationId xmlns:p14="http://schemas.microsoft.com/office/powerpoint/2010/main" val="3908472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17E31-FC82-156F-D3B8-43A2D5479A07}"/>
              </a:ext>
            </a:extLst>
          </p:cNvPr>
          <p:cNvSpPr>
            <a:spLocks noGrp="1"/>
          </p:cNvSpPr>
          <p:nvPr>
            <p:ph type="title"/>
          </p:nvPr>
        </p:nvSpPr>
        <p:spPr/>
        <p:txBody>
          <a:bodyPr/>
          <a:lstStyle/>
          <a:p>
            <a:r>
              <a:rPr lang="pt-BR" dirty="0"/>
              <a:t>Estruturas organizacionais - Funcional</a:t>
            </a:r>
          </a:p>
        </p:txBody>
      </p:sp>
      <p:pic>
        <p:nvPicPr>
          <p:cNvPr id="3" name="Imagem 2">
            <a:extLst>
              <a:ext uri="{FF2B5EF4-FFF2-40B4-BE49-F238E27FC236}">
                <a16:creationId xmlns:a16="http://schemas.microsoft.com/office/drawing/2014/main" id="{CC657931-D580-D14B-62F5-49FE5CB65C1F}"/>
              </a:ext>
            </a:extLst>
          </p:cNvPr>
          <p:cNvPicPr>
            <a:picLocks noChangeAspect="1"/>
          </p:cNvPicPr>
          <p:nvPr/>
        </p:nvPicPr>
        <p:blipFill rotWithShape="1">
          <a:blip r:embed="rId2"/>
          <a:srcRect l="15001" t="6511" r="14455" b="21340"/>
          <a:stretch/>
        </p:blipFill>
        <p:spPr>
          <a:xfrm>
            <a:off x="689113" y="1932957"/>
            <a:ext cx="4739734" cy="2725457"/>
          </a:xfrm>
          <a:prstGeom prst="rect">
            <a:avLst/>
          </a:prstGeom>
        </p:spPr>
      </p:pic>
      <p:pic>
        <p:nvPicPr>
          <p:cNvPr id="6" name="Imagem 5">
            <a:extLst>
              <a:ext uri="{FF2B5EF4-FFF2-40B4-BE49-F238E27FC236}">
                <a16:creationId xmlns:a16="http://schemas.microsoft.com/office/drawing/2014/main" id="{C0E7B641-FDEA-FEF1-043D-8AA57498DDDB}"/>
              </a:ext>
            </a:extLst>
          </p:cNvPr>
          <p:cNvPicPr>
            <a:picLocks noChangeAspect="1"/>
          </p:cNvPicPr>
          <p:nvPr/>
        </p:nvPicPr>
        <p:blipFill rotWithShape="1">
          <a:blip r:embed="rId3"/>
          <a:srcRect l="5761" t="7079" r="4275" b="35839"/>
          <a:stretch/>
        </p:blipFill>
        <p:spPr>
          <a:xfrm>
            <a:off x="6381687" y="1604874"/>
            <a:ext cx="4630869" cy="1651976"/>
          </a:xfrm>
          <a:prstGeom prst="rect">
            <a:avLst/>
          </a:prstGeom>
        </p:spPr>
      </p:pic>
      <p:pic>
        <p:nvPicPr>
          <p:cNvPr id="10" name="Imagem 9">
            <a:extLst>
              <a:ext uri="{FF2B5EF4-FFF2-40B4-BE49-F238E27FC236}">
                <a16:creationId xmlns:a16="http://schemas.microsoft.com/office/drawing/2014/main" id="{6F8D73C6-5AD7-1639-AC35-28B35AF5CC8C}"/>
              </a:ext>
            </a:extLst>
          </p:cNvPr>
          <p:cNvPicPr>
            <a:picLocks noChangeAspect="1"/>
          </p:cNvPicPr>
          <p:nvPr/>
        </p:nvPicPr>
        <p:blipFill rotWithShape="1">
          <a:blip r:embed="rId4"/>
          <a:srcRect l="5544" t="8289" r="6304" b="35646"/>
          <a:stretch/>
        </p:blipFill>
        <p:spPr>
          <a:xfrm>
            <a:off x="6381687" y="3295686"/>
            <a:ext cx="4630869" cy="1655921"/>
          </a:xfrm>
          <a:prstGeom prst="rect">
            <a:avLst/>
          </a:prstGeom>
        </p:spPr>
      </p:pic>
      <p:pic>
        <p:nvPicPr>
          <p:cNvPr id="13" name="Imagem 12">
            <a:extLst>
              <a:ext uri="{FF2B5EF4-FFF2-40B4-BE49-F238E27FC236}">
                <a16:creationId xmlns:a16="http://schemas.microsoft.com/office/drawing/2014/main" id="{346A60B5-EFE5-C510-80CA-9AA006F21EF0}"/>
              </a:ext>
            </a:extLst>
          </p:cNvPr>
          <p:cNvPicPr>
            <a:picLocks noChangeAspect="1"/>
          </p:cNvPicPr>
          <p:nvPr/>
        </p:nvPicPr>
        <p:blipFill rotWithShape="1">
          <a:blip r:embed="rId5"/>
          <a:srcRect l="7826" t="28174" r="7499" b="40188"/>
          <a:stretch/>
        </p:blipFill>
        <p:spPr>
          <a:xfrm>
            <a:off x="6500956" y="5253126"/>
            <a:ext cx="4392330" cy="922726"/>
          </a:xfrm>
          <a:prstGeom prst="rect">
            <a:avLst/>
          </a:prstGeom>
        </p:spPr>
      </p:pic>
    </p:spTree>
    <p:extLst>
      <p:ext uri="{BB962C8B-B14F-4D97-AF65-F5344CB8AC3E}">
        <p14:creationId xmlns:p14="http://schemas.microsoft.com/office/powerpoint/2010/main" val="83825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17E31-FC82-156F-D3B8-43A2D5479A07}"/>
              </a:ext>
            </a:extLst>
          </p:cNvPr>
          <p:cNvSpPr>
            <a:spLocks noGrp="1"/>
          </p:cNvSpPr>
          <p:nvPr>
            <p:ph type="title"/>
          </p:nvPr>
        </p:nvSpPr>
        <p:spPr/>
        <p:txBody>
          <a:bodyPr/>
          <a:lstStyle/>
          <a:p>
            <a:r>
              <a:rPr lang="pt-BR" dirty="0"/>
              <a:t>Estruturas organizacionais - Matricial</a:t>
            </a:r>
          </a:p>
        </p:txBody>
      </p:sp>
      <p:pic>
        <p:nvPicPr>
          <p:cNvPr id="4" name="Imagem 3">
            <a:extLst>
              <a:ext uri="{FF2B5EF4-FFF2-40B4-BE49-F238E27FC236}">
                <a16:creationId xmlns:a16="http://schemas.microsoft.com/office/drawing/2014/main" id="{EF3CFDA5-63F0-ADF7-9C07-52F98298E2E6}"/>
              </a:ext>
            </a:extLst>
          </p:cNvPr>
          <p:cNvPicPr>
            <a:picLocks noChangeAspect="1"/>
          </p:cNvPicPr>
          <p:nvPr/>
        </p:nvPicPr>
        <p:blipFill rotWithShape="1">
          <a:blip r:embed="rId2"/>
          <a:srcRect l="6397" t="6497" r="15837" b="6714"/>
          <a:stretch/>
        </p:blipFill>
        <p:spPr>
          <a:xfrm>
            <a:off x="768478" y="1957212"/>
            <a:ext cx="4373219" cy="2743966"/>
          </a:xfrm>
          <a:prstGeom prst="rect">
            <a:avLst/>
          </a:prstGeom>
        </p:spPr>
      </p:pic>
      <p:pic>
        <p:nvPicPr>
          <p:cNvPr id="5" name="Imagem 4">
            <a:extLst>
              <a:ext uri="{FF2B5EF4-FFF2-40B4-BE49-F238E27FC236}">
                <a16:creationId xmlns:a16="http://schemas.microsoft.com/office/drawing/2014/main" id="{57BD4C79-2AB2-6952-763B-357BA180727F}"/>
              </a:ext>
            </a:extLst>
          </p:cNvPr>
          <p:cNvPicPr>
            <a:picLocks noChangeAspect="1"/>
          </p:cNvPicPr>
          <p:nvPr/>
        </p:nvPicPr>
        <p:blipFill rotWithShape="1">
          <a:blip r:embed="rId3"/>
          <a:srcRect l="5762" t="6511" r="8479" b="35840"/>
          <a:stretch/>
        </p:blipFill>
        <p:spPr>
          <a:xfrm>
            <a:off x="6749903" y="1694420"/>
            <a:ext cx="4325556" cy="1634775"/>
          </a:xfrm>
          <a:prstGeom prst="rect">
            <a:avLst/>
          </a:prstGeom>
        </p:spPr>
      </p:pic>
      <p:pic>
        <p:nvPicPr>
          <p:cNvPr id="7" name="Imagem 6">
            <a:extLst>
              <a:ext uri="{FF2B5EF4-FFF2-40B4-BE49-F238E27FC236}">
                <a16:creationId xmlns:a16="http://schemas.microsoft.com/office/drawing/2014/main" id="{87C504ED-E245-4D51-F482-252E73706F5C}"/>
              </a:ext>
            </a:extLst>
          </p:cNvPr>
          <p:cNvPicPr>
            <a:picLocks noChangeAspect="1"/>
          </p:cNvPicPr>
          <p:nvPr/>
        </p:nvPicPr>
        <p:blipFill rotWithShape="1">
          <a:blip r:embed="rId4"/>
          <a:srcRect l="6738" t="6512" r="8153" b="36031"/>
          <a:stretch/>
        </p:blipFill>
        <p:spPr>
          <a:xfrm>
            <a:off x="6768354" y="3329195"/>
            <a:ext cx="4307105" cy="1634775"/>
          </a:xfrm>
          <a:prstGeom prst="rect">
            <a:avLst/>
          </a:prstGeom>
        </p:spPr>
      </p:pic>
      <p:pic>
        <p:nvPicPr>
          <p:cNvPr id="9" name="Imagem 8">
            <a:extLst>
              <a:ext uri="{FF2B5EF4-FFF2-40B4-BE49-F238E27FC236}">
                <a16:creationId xmlns:a16="http://schemas.microsoft.com/office/drawing/2014/main" id="{D07D7581-FCCE-6A83-DB67-FEE1A53FFF87}"/>
              </a:ext>
            </a:extLst>
          </p:cNvPr>
          <p:cNvPicPr>
            <a:picLocks noChangeAspect="1"/>
          </p:cNvPicPr>
          <p:nvPr/>
        </p:nvPicPr>
        <p:blipFill rotWithShape="1">
          <a:blip r:embed="rId5"/>
          <a:srcRect l="6303" t="21822" r="6303" b="35645"/>
          <a:stretch/>
        </p:blipFill>
        <p:spPr>
          <a:xfrm>
            <a:off x="6698800" y="4963970"/>
            <a:ext cx="4427762" cy="1211543"/>
          </a:xfrm>
          <a:prstGeom prst="rect">
            <a:avLst/>
          </a:prstGeom>
        </p:spPr>
      </p:pic>
    </p:spTree>
    <p:extLst>
      <p:ext uri="{BB962C8B-B14F-4D97-AF65-F5344CB8AC3E}">
        <p14:creationId xmlns:p14="http://schemas.microsoft.com/office/powerpoint/2010/main" val="187587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17E31-FC82-156F-D3B8-43A2D5479A07}"/>
              </a:ext>
            </a:extLst>
          </p:cNvPr>
          <p:cNvSpPr>
            <a:spLocks noGrp="1"/>
          </p:cNvSpPr>
          <p:nvPr>
            <p:ph type="title"/>
          </p:nvPr>
        </p:nvSpPr>
        <p:spPr/>
        <p:txBody>
          <a:bodyPr/>
          <a:lstStyle/>
          <a:p>
            <a:r>
              <a:rPr lang="pt-BR" dirty="0"/>
              <a:t>Estruturas organizacionais – Em Rede</a:t>
            </a:r>
          </a:p>
        </p:txBody>
      </p:sp>
      <p:pic>
        <p:nvPicPr>
          <p:cNvPr id="6" name="Imagem 5">
            <a:extLst>
              <a:ext uri="{FF2B5EF4-FFF2-40B4-BE49-F238E27FC236}">
                <a16:creationId xmlns:a16="http://schemas.microsoft.com/office/drawing/2014/main" id="{AD20D1B2-7953-A469-01F1-219FE0D1259B}"/>
              </a:ext>
            </a:extLst>
          </p:cNvPr>
          <p:cNvPicPr>
            <a:picLocks noChangeAspect="1"/>
          </p:cNvPicPr>
          <p:nvPr/>
        </p:nvPicPr>
        <p:blipFill rotWithShape="1">
          <a:blip r:embed="rId2"/>
          <a:srcRect l="18804" t="6512" r="17391" b="4520"/>
          <a:stretch/>
        </p:blipFill>
        <p:spPr>
          <a:xfrm>
            <a:off x="940889" y="1671828"/>
            <a:ext cx="4482757" cy="3514344"/>
          </a:xfrm>
          <a:prstGeom prst="rect">
            <a:avLst/>
          </a:prstGeom>
        </p:spPr>
      </p:pic>
      <p:pic>
        <p:nvPicPr>
          <p:cNvPr id="10" name="Imagem 9">
            <a:extLst>
              <a:ext uri="{FF2B5EF4-FFF2-40B4-BE49-F238E27FC236}">
                <a16:creationId xmlns:a16="http://schemas.microsoft.com/office/drawing/2014/main" id="{47DE4B23-7216-C68D-C3F7-2EC3E6C29529}"/>
              </a:ext>
            </a:extLst>
          </p:cNvPr>
          <p:cNvPicPr>
            <a:picLocks noChangeAspect="1"/>
          </p:cNvPicPr>
          <p:nvPr/>
        </p:nvPicPr>
        <p:blipFill rotWithShape="1">
          <a:blip r:embed="rId3"/>
          <a:srcRect l="7717" t="4423" r="8804" b="3673"/>
          <a:stretch/>
        </p:blipFill>
        <p:spPr>
          <a:xfrm>
            <a:off x="6768355" y="1459795"/>
            <a:ext cx="3949161" cy="2444433"/>
          </a:xfrm>
          <a:prstGeom prst="rect">
            <a:avLst/>
          </a:prstGeom>
        </p:spPr>
      </p:pic>
      <p:pic>
        <p:nvPicPr>
          <p:cNvPr id="12" name="Imagem 11">
            <a:extLst>
              <a:ext uri="{FF2B5EF4-FFF2-40B4-BE49-F238E27FC236}">
                <a16:creationId xmlns:a16="http://schemas.microsoft.com/office/drawing/2014/main" id="{EA6C78F3-EBD8-ABB0-3511-61A0AE812A39}"/>
              </a:ext>
            </a:extLst>
          </p:cNvPr>
          <p:cNvPicPr>
            <a:picLocks noChangeAspect="1"/>
          </p:cNvPicPr>
          <p:nvPr/>
        </p:nvPicPr>
        <p:blipFill rotWithShape="1">
          <a:blip r:embed="rId4"/>
          <a:srcRect l="6413" t="6512" r="7717" b="35155"/>
          <a:stretch/>
        </p:blipFill>
        <p:spPr>
          <a:xfrm>
            <a:off x="6768355" y="3904228"/>
            <a:ext cx="3949161" cy="1554553"/>
          </a:xfrm>
          <a:prstGeom prst="rect">
            <a:avLst/>
          </a:prstGeom>
        </p:spPr>
      </p:pic>
    </p:spTree>
    <p:extLst>
      <p:ext uri="{BB962C8B-B14F-4D97-AF65-F5344CB8AC3E}">
        <p14:creationId xmlns:p14="http://schemas.microsoft.com/office/powerpoint/2010/main" val="1963348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C3BD5-6209-5726-D1F4-CF9565CD375C}"/>
              </a:ext>
            </a:extLst>
          </p:cNvPr>
          <p:cNvSpPr>
            <a:spLocks noGrp="1"/>
          </p:cNvSpPr>
          <p:nvPr>
            <p:ph type="title"/>
          </p:nvPr>
        </p:nvSpPr>
        <p:spPr/>
        <p:txBody>
          <a:bodyPr/>
          <a:lstStyle/>
          <a:p>
            <a:r>
              <a:rPr lang="pt-BR" dirty="0"/>
              <a:t>Estruturas organizacionais - Diferenças</a:t>
            </a:r>
          </a:p>
        </p:txBody>
      </p:sp>
      <p:pic>
        <p:nvPicPr>
          <p:cNvPr id="5" name="Imagem 4">
            <a:extLst>
              <a:ext uri="{FF2B5EF4-FFF2-40B4-BE49-F238E27FC236}">
                <a16:creationId xmlns:a16="http://schemas.microsoft.com/office/drawing/2014/main" id="{F871FA46-0B59-9BD6-861B-2A40FC15F151}"/>
              </a:ext>
            </a:extLst>
          </p:cNvPr>
          <p:cNvPicPr>
            <a:picLocks noChangeAspect="1"/>
          </p:cNvPicPr>
          <p:nvPr/>
        </p:nvPicPr>
        <p:blipFill rotWithShape="1">
          <a:blip r:embed="rId2"/>
          <a:srcRect l="5870" t="6512" r="7825" b="24433"/>
          <a:stretch/>
        </p:blipFill>
        <p:spPr>
          <a:xfrm>
            <a:off x="1245704" y="1866038"/>
            <a:ext cx="9316278" cy="419103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944260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75039-461F-E78B-8419-D2A834EEE433}"/>
              </a:ext>
            </a:extLst>
          </p:cNvPr>
          <p:cNvSpPr>
            <a:spLocks noGrp="1"/>
          </p:cNvSpPr>
          <p:nvPr>
            <p:ph type="title"/>
          </p:nvPr>
        </p:nvSpPr>
        <p:spPr/>
        <p:txBody>
          <a:bodyPr/>
          <a:lstStyle/>
          <a:p>
            <a:r>
              <a:rPr lang="pt-BR" dirty="0"/>
              <a:t>Estruturas organizacionais – Por Projeto</a:t>
            </a:r>
          </a:p>
        </p:txBody>
      </p:sp>
      <p:pic>
        <p:nvPicPr>
          <p:cNvPr id="5" name="Imagem 4">
            <a:extLst>
              <a:ext uri="{FF2B5EF4-FFF2-40B4-BE49-F238E27FC236}">
                <a16:creationId xmlns:a16="http://schemas.microsoft.com/office/drawing/2014/main" id="{7AF06E28-811E-AC2A-794B-BEF67AC69B95}"/>
              </a:ext>
            </a:extLst>
          </p:cNvPr>
          <p:cNvPicPr>
            <a:picLocks noChangeAspect="1"/>
          </p:cNvPicPr>
          <p:nvPr/>
        </p:nvPicPr>
        <p:blipFill rotWithShape="1">
          <a:blip r:embed="rId2"/>
          <a:srcRect l="12282" t="6512" r="14239" b="18632"/>
          <a:stretch/>
        </p:blipFill>
        <p:spPr>
          <a:xfrm>
            <a:off x="375783" y="2034469"/>
            <a:ext cx="4863197" cy="2785475"/>
          </a:xfrm>
          <a:prstGeom prst="rect">
            <a:avLst/>
          </a:prstGeom>
        </p:spPr>
      </p:pic>
      <p:pic>
        <p:nvPicPr>
          <p:cNvPr id="7" name="Imagem 6">
            <a:extLst>
              <a:ext uri="{FF2B5EF4-FFF2-40B4-BE49-F238E27FC236}">
                <a16:creationId xmlns:a16="http://schemas.microsoft.com/office/drawing/2014/main" id="{79353ACC-45EC-69A8-07C0-B995B8AD086A}"/>
              </a:ext>
            </a:extLst>
          </p:cNvPr>
          <p:cNvPicPr>
            <a:picLocks noChangeAspect="1"/>
          </p:cNvPicPr>
          <p:nvPr/>
        </p:nvPicPr>
        <p:blipFill rotWithShape="1">
          <a:blip r:embed="rId3"/>
          <a:srcRect l="5326" t="6513" r="8696" b="34291"/>
          <a:stretch/>
        </p:blipFill>
        <p:spPr>
          <a:xfrm>
            <a:off x="6679098" y="1600994"/>
            <a:ext cx="3962398" cy="1533814"/>
          </a:xfrm>
          <a:prstGeom prst="rect">
            <a:avLst/>
          </a:prstGeom>
        </p:spPr>
      </p:pic>
      <p:pic>
        <p:nvPicPr>
          <p:cNvPr id="9" name="Imagem 8">
            <a:extLst>
              <a:ext uri="{FF2B5EF4-FFF2-40B4-BE49-F238E27FC236}">
                <a16:creationId xmlns:a16="http://schemas.microsoft.com/office/drawing/2014/main" id="{97051B55-CC3B-0C85-3ABA-008F0BD61EDD}"/>
              </a:ext>
            </a:extLst>
          </p:cNvPr>
          <p:cNvPicPr>
            <a:picLocks noChangeAspect="1"/>
          </p:cNvPicPr>
          <p:nvPr/>
        </p:nvPicPr>
        <p:blipFill rotWithShape="1">
          <a:blip r:embed="rId4"/>
          <a:srcRect l="7717" t="6536" r="9673" b="29822"/>
          <a:stretch/>
        </p:blipFill>
        <p:spPr>
          <a:xfrm>
            <a:off x="6679098" y="3237404"/>
            <a:ext cx="3962398" cy="1429287"/>
          </a:xfrm>
          <a:prstGeom prst="rect">
            <a:avLst/>
          </a:prstGeom>
        </p:spPr>
      </p:pic>
      <p:pic>
        <p:nvPicPr>
          <p:cNvPr id="11" name="Imagem 10">
            <a:extLst>
              <a:ext uri="{FF2B5EF4-FFF2-40B4-BE49-F238E27FC236}">
                <a16:creationId xmlns:a16="http://schemas.microsoft.com/office/drawing/2014/main" id="{D84939D4-FBB8-8C08-4AA1-E9EDC3AAF03B}"/>
              </a:ext>
            </a:extLst>
          </p:cNvPr>
          <p:cNvPicPr>
            <a:picLocks noChangeAspect="1"/>
          </p:cNvPicPr>
          <p:nvPr/>
        </p:nvPicPr>
        <p:blipFill rotWithShape="1">
          <a:blip r:embed="rId5"/>
          <a:srcRect l="8478" t="6512" r="6521" b="43958"/>
          <a:stretch/>
        </p:blipFill>
        <p:spPr>
          <a:xfrm>
            <a:off x="6679098" y="4666691"/>
            <a:ext cx="3962398" cy="1298116"/>
          </a:xfrm>
          <a:prstGeom prst="rect">
            <a:avLst/>
          </a:prstGeom>
        </p:spPr>
      </p:pic>
    </p:spTree>
    <p:extLst>
      <p:ext uri="{BB962C8B-B14F-4D97-AF65-F5344CB8AC3E}">
        <p14:creationId xmlns:p14="http://schemas.microsoft.com/office/powerpoint/2010/main" val="260220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490285-E91B-3A3F-394C-36CEC5124754}"/>
              </a:ext>
            </a:extLst>
          </p:cNvPr>
          <p:cNvSpPr>
            <a:spLocks noGrp="1"/>
          </p:cNvSpPr>
          <p:nvPr>
            <p:ph type="title"/>
          </p:nvPr>
        </p:nvSpPr>
        <p:spPr/>
        <p:txBody>
          <a:bodyPr/>
          <a:lstStyle/>
          <a:p>
            <a:r>
              <a:rPr lang="pt-BR" dirty="0"/>
              <a:t>Estruturas organizacionais - Dicas</a:t>
            </a:r>
          </a:p>
        </p:txBody>
      </p:sp>
      <p:sp>
        <p:nvSpPr>
          <p:cNvPr id="3" name="Espaço Reservado para Conteúdo 2">
            <a:extLst>
              <a:ext uri="{FF2B5EF4-FFF2-40B4-BE49-F238E27FC236}">
                <a16:creationId xmlns:a16="http://schemas.microsoft.com/office/drawing/2014/main" id="{4D8696FF-235D-CFE0-B9FF-14AEEDEA4A77}"/>
              </a:ext>
            </a:extLst>
          </p:cNvPr>
          <p:cNvSpPr>
            <a:spLocks noGrp="1"/>
          </p:cNvSpPr>
          <p:nvPr>
            <p:ph sz="quarter" idx="10"/>
          </p:nvPr>
        </p:nvSpPr>
        <p:spPr>
          <a:xfrm>
            <a:off x="539495" y="1435608"/>
            <a:ext cx="4681861" cy="4974336"/>
          </a:xfrm>
        </p:spPr>
        <p:txBody>
          <a:bodyPr>
            <a:normAutofit/>
          </a:bodyPr>
          <a:lstStyle/>
          <a:p>
            <a:r>
              <a:rPr lang="pt-BR" sz="1400" b="1" dirty="0"/>
              <a:t>NÃO EXISTE MODELO IDEAL! </a:t>
            </a:r>
          </a:p>
          <a:p>
            <a:r>
              <a:rPr lang="pt-BR" sz="1400" b="1" dirty="0"/>
              <a:t>DICAS: </a:t>
            </a:r>
          </a:p>
          <a:p>
            <a:pPr marL="171450" indent="-171450">
              <a:buFont typeface="Courier New" panose="02070309020205020404" pitchFamily="49" charset="0"/>
              <a:buChar char="o"/>
            </a:pPr>
            <a:r>
              <a:rPr lang="pt-BR" sz="1400" dirty="0"/>
              <a:t>Qual o tamanho do seu negócio? </a:t>
            </a:r>
          </a:p>
          <a:p>
            <a:pPr marL="171450" indent="-171450">
              <a:buFont typeface="Courier New" panose="02070309020205020404" pitchFamily="49" charset="0"/>
              <a:buChar char="o"/>
            </a:pPr>
            <a:r>
              <a:rPr lang="pt-BR" sz="1400" dirty="0"/>
              <a:t>Qual é o ideal de trabalho que deseja conquistar?</a:t>
            </a:r>
          </a:p>
          <a:p>
            <a:pPr marL="171450" indent="-171450">
              <a:buFont typeface="Courier New" panose="02070309020205020404" pitchFamily="49" charset="0"/>
              <a:buChar char="o"/>
            </a:pPr>
            <a:r>
              <a:rPr lang="pt-BR" sz="1400" dirty="0"/>
              <a:t>Qual é a amplitude administrativa da sua empresa? </a:t>
            </a:r>
          </a:p>
          <a:p>
            <a:pPr marL="171450" indent="-171450">
              <a:buFont typeface="Courier New" panose="02070309020205020404" pitchFamily="49" charset="0"/>
              <a:buChar char="o"/>
            </a:pPr>
            <a:r>
              <a:rPr lang="pt-BR" sz="1400" dirty="0"/>
              <a:t>Você precisa de uma diretoria mais centralizada? </a:t>
            </a:r>
          </a:p>
          <a:p>
            <a:pPr marL="171450" indent="-171450">
              <a:buFont typeface="Courier New" panose="02070309020205020404" pitchFamily="49" charset="0"/>
              <a:buChar char="o"/>
            </a:pPr>
            <a:r>
              <a:rPr lang="pt-BR" sz="1400" dirty="0"/>
              <a:t>Com que velocidade precisa atender as demandas? </a:t>
            </a:r>
          </a:p>
        </p:txBody>
      </p:sp>
    </p:spTree>
    <p:extLst>
      <p:ext uri="{BB962C8B-B14F-4D97-AF65-F5344CB8AC3E}">
        <p14:creationId xmlns:p14="http://schemas.microsoft.com/office/powerpoint/2010/main" val="107817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928670" cy="4469960"/>
          </a:xfrm>
        </p:spPr>
        <p:txBody>
          <a:bodyPr>
            <a:normAutofit/>
          </a:bodyPr>
          <a:lstStyle/>
          <a:p>
            <a:pPr algn="l"/>
            <a:r>
              <a:rPr lang="pt-BR" sz="1400" b="0" i="0" dirty="0">
                <a:solidFill>
                  <a:srgbClr val="3D464D"/>
                </a:solidFill>
                <a:effectLst/>
                <a:latin typeface="+mn-lt"/>
              </a:rPr>
              <a:t>Nesta aula aprendemos como os </a:t>
            </a:r>
            <a:r>
              <a:rPr lang="pt-BR" sz="1400" b="1" i="0" dirty="0">
                <a:solidFill>
                  <a:srgbClr val="3D464D"/>
                </a:solidFill>
                <a:effectLst/>
                <a:latin typeface="+mn-lt"/>
              </a:rPr>
              <a:t>diferentes tipos de estruturas empresariais</a:t>
            </a:r>
            <a:r>
              <a:rPr lang="pt-BR" sz="1400" b="0" i="0" dirty="0">
                <a:solidFill>
                  <a:srgbClr val="3D464D"/>
                </a:solidFill>
                <a:effectLst/>
                <a:latin typeface="+mn-lt"/>
              </a:rPr>
              <a:t>, altamente </a:t>
            </a:r>
            <a:r>
              <a:rPr lang="pt-BR" sz="1400" b="1" i="1" dirty="0">
                <a:solidFill>
                  <a:srgbClr val="3D464D"/>
                </a:solidFill>
                <a:effectLst/>
                <a:latin typeface="+mn-lt"/>
              </a:rPr>
              <a:t>hierárquico</a:t>
            </a:r>
            <a:r>
              <a:rPr lang="pt-BR" sz="1400" b="0" i="0" dirty="0">
                <a:solidFill>
                  <a:srgbClr val="3D464D"/>
                </a:solidFill>
                <a:effectLst/>
                <a:latin typeface="+mn-lt"/>
              </a:rPr>
              <a:t>, </a:t>
            </a:r>
            <a:r>
              <a:rPr lang="pt-BR" sz="1400" b="1" i="1" dirty="0" err="1">
                <a:solidFill>
                  <a:srgbClr val="3D464D"/>
                </a:solidFill>
                <a:effectLst/>
                <a:latin typeface="+mn-lt"/>
              </a:rPr>
              <a:t>holocrático</a:t>
            </a:r>
            <a:r>
              <a:rPr lang="pt-BR" sz="1400" b="0" i="0" dirty="0">
                <a:solidFill>
                  <a:srgbClr val="3D464D"/>
                </a:solidFill>
                <a:effectLst/>
                <a:latin typeface="+mn-lt"/>
              </a:rPr>
              <a:t>, </a:t>
            </a:r>
            <a:r>
              <a:rPr lang="pt-BR" sz="1400" b="1" i="1" dirty="0">
                <a:solidFill>
                  <a:srgbClr val="3D464D"/>
                </a:solidFill>
                <a:effectLst/>
                <a:latin typeface="+mn-lt"/>
              </a:rPr>
              <a:t>cisco auto-organização</a:t>
            </a:r>
            <a:r>
              <a:rPr lang="pt-BR" sz="1400" b="0" i="0" dirty="0">
                <a:solidFill>
                  <a:srgbClr val="3D464D"/>
                </a:solidFill>
                <a:effectLst/>
                <a:latin typeface="+mn-lt"/>
              </a:rPr>
              <a:t>, podem influenciar um ambiente de agilidade. Também vimos que independente da estrutura de funcionamento de uma empresa, seja num modelo mais hierárquico seja um modelo mais </a:t>
            </a:r>
            <a:r>
              <a:rPr lang="pt-BR" sz="1400" b="0" i="0" dirty="0" err="1">
                <a:solidFill>
                  <a:srgbClr val="3D464D"/>
                </a:solidFill>
                <a:effectLst/>
                <a:latin typeface="+mn-lt"/>
              </a:rPr>
              <a:t>holocrático</a:t>
            </a:r>
            <a:r>
              <a:rPr lang="pt-BR" sz="1400" b="0" i="0" dirty="0">
                <a:solidFill>
                  <a:srgbClr val="3D464D"/>
                </a:solidFill>
                <a:effectLst/>
                <a:latin typeface="+mn-lt"/>
              </a:rPr>
              <a:t>, ainda assim, é possível ser ágil, ser produtivo. Basta que as interações entre as áreas sejam leves e que as estruturas estejam flexíveis às mudanças.</a:t>
            </a:r>
            <a:endParaRPr lang="pt-BR" sz="1400" b="1" i="0" dirty="0">
              <a:solidFill>
                <a:srgbClr val="3D464D"/>
              </a:solidFill>
              <a:effectLst/>
              <a:latin typeface="+mn-lt"/>
            </a:endParaRPr>
          </a:p>
          <a:p>
            <a:endParaRPr lang="pt-BR" sz="14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417206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874643"/>
            <a:ext cx="11432253" cy="1338470"/>
          </a:xfrm>
        </p:spPr>
        <p:txBody>
          <a:bodyPr rtlCol="0">
            <a:normAutofit/>
          </a:bodyPr>
          <a:lstStyle/>
          <a:p>
            <a:pPr rtl="0"/>
            <a:r>
              <a:rPr lang="pt-BR" sz="3200" b="1" dirty="0">
                <a:latin typeface="Segoe UI Light" panose="020B0502040204020203" pitchFamily="34" charset="0"/>
                <a:cs typeface="Segoe UI Light" panose="020B0502040204020203" pitchFamily="34" charset="0"/>
              </a:rPr>
              <a:t>Introdução </a:t>
            </a:r>
            <a:endParaRPr lang="pt-BR" sz="3200" dirty="0">
              <a:latin typeface="Segoe UI Light" panose="020B0502040204020203" pitchFamily="34" charset="0"/>
              <a:cs typeface="Segoe UI Light" panose="020B0502040204020203" pitchFamily="34" charset="0"/>
            </a:endParaRPr>
          </a:p>
        </p:txBody>
      </p:sp>
      <p:sp>
        <p:nvSpPr>
          <p:cNvPr id="2" name="CaixaDeTexto 1">
            <a:extLst>
              <a:ext uri="{FF2B5EF4-FFF2-40B4-BE49-F238E27FC236}">
                <a16:creationId xmlns:a16="http://schemas.microsoft.com/office/drawing/2014/main" id="{1E007850-F746-F3B7-4812-81FC9A70B5F4}"/>
              </a:ext>
            </a:extLst>
          </p:cNvPr>
          <p:cNvSpPr txBox="1"/>
          <p:nvPr/>
        </p:nvSpPr>
        <p:spPr>
          <a:xfrm>
            <a:off x="463826" y="2213113"/>
            <a:ext cx="11206967" cy="4518866"/>
          </a:xfrm>
          <a:prstGeom prst="rect">
            <a:avLst/>
          </a:prstGeom>
          <a:noFill/>
        </p:spPr>
        <p:txBody>
          <a:bodyPr wrap="square" rtlCol="0">
            <a:spAutoFit/>
          </a:bodyPr>
          <a:lstStyle/>
          <a:p>
            <a:pPr>
              <a:lnSpc>
                <a:spcPct val="150000"/>
              </a:lnSpc>
            </a:pPr>
            <a:endParaRPr lang="pt-BR" sz="1100" b="1" dirty="0"/>
          </a:p>
          <a:p>
            <a:pPr marL="285750" indent="-285750">
              <a:lnSpc>
                <a:spcPct val="150000"/>
              </a:lnSpc>
              <a:buFont typeface="Courier New" panose="02070309020205020404" pitchFamily="49" charset="0"/>
              <a:buChar char="o"/>
            </a:pPr>
            <a:r>
              <a:rPr lang="pt-BR" sz="1100" b="1" dirty="0">
                <a:solidFill>
                  <a:srgbClr val="3D464D"/>
                </a:solidFill>
              </a:rPr>
              <a:t>B</a:t>
            </a:r>
            <a:r>
              <a:rPr lang="pt-BR" sz="1100" b="1" i="0" dirty="0">
                <a:solidFill>
                  <a:srgbClr val="3D464D"/>
                </a:solidFill>
                <a:effectLst/>
              </a:rPr>
              <a:t>usiness </a:t>
            </a:r>
            <a:r>
              <a:rPr lang="pt-BR" sz="1100" b="1" dirty="0" err="1">
                <a:solidFill>
                  <a:srgbClr val="3D464D"/>
                </a:solidFill>
              </a:rPr>
              <a:t>A</a:t>
            </a:r>
            <a:r>
              <a:rPr lang="pt-BR" sz="1100" b="1" i="0" dirty="0" err="1">
                <a:solidFill>
                  <a:srgbClr val="3D464D"/>
                </a:solidFill>
                <a:effectLst/>
              </a:rPr>
              <a:t>gility</a:t>
            </a:r>
            <a:r>
              <a:rPr lang="pt-BR" sz="1100" b="1" dirty="0">
                <a:solidFill>
                  <a:srgbClr val="3D464D"/>
                </a:solidFill>
              </a:rPr>
              <a:t>: </a:t>
            </a:r>
            <a:r>
              <a:rPr lang="pt-BR" sz="1100" b="0" i="0" dirty="0">
                <a:solidFill>
                  <a:srgbClr val="3D464D"/>
                </a:solidFill>
                <a:effectLst/>
              </a:rPr>
              <a:t>tema quente no mercado atual.</a:t>
            </a:r>
            <a:br>
              <a:rPr lang="pt-BR" sz="1100" b="0" i="0" dirty="0">
                <a:solidFill>
                  <a:srgbClr val="3D464D"/>
                </a:solidFill>
                <a:effectLst/>
              </a:rPr>
            </a:br>
            <a:br>
              <a:rPr lang="pt-BR" sz="1100" dirty="0">
                <a:solidFill>
                  <a:srgbClr val="3D464D"/>
                </a:solidFill>
              </a:rPr>
            </a:br>
            <a:r>
              <a:rPr lang="pt-BR" sz="1100" dirty="0">
                <a:solidFill>
                  <a:srgbClr val="3D464D"/>
                </a:solidFill>
              </a:rPr>
              <a:t>- S</a:t>
            </a:r>
            <a:r>
              <a:rPr lang="pt-BR" sz="1100" b="0" i="0" dirty="0">
                <a:solidFill>
                  <a:srgbClr val="3D464D"/>
                </a:solidFill>
                <a:effectLst/>
              </a:rPr>
              <a:t>erá que minha empresa realmente precisa de business </a:t>
            </a:r>
            <a:r>
              <a:rPr lang="pt-BR" sz="1100" b="0" i="0" dirty="0" err="1">
                <a:solidFill>
                  <a:srgbClr val="3D464D"/>
                </a:solidFill>
                <a:effectLst/>
              </a:rPr>
              <a:t>agility</a:t>
            </a:r>
            <a:r>
              <a:rPr lang="pt-BR" sz="1100" b="0" i="0" dirty="0">
                <a:solidFill>
                  <a:srgbClr val="3D464D"/>
                </a:solidFill>
                <a:effectLst/>
              </a:rPr>
              <a:t> ou isso é só uma modinha?”.</a:t>
            </a:r>
            <a:br>
              <a:rPr lang="pt-BR" sz="1100" b="0" i="0" dirty="0">
                <a:solidFill>
                  <a:srgbClr val="3D464D"/>
                </a:solidFill>
                <a:effectLst/>
              </a:rPr>
            </a:br>
            <a:r>
              <a:rPr lang="pt-BR" sz="1100" b="0" i="0" dirty="0">
                <a:solidFill>
                  <a:srgbClr val="3D464D"/>
                </a:solidFill>
                <a:effectLst/>
              </a:rPr>
              <a:t>- Ciência e os conceitos que existem no mercado que justificam ou não para algumas empresas investir em business </a:t>
            </a:r>
            <a:r>
              <a:rPr lang="pt-BR" sz="1100" b="0" i="0" dirty="0" err="1">
                <a:solidFill>
                  <a:srgbClr val="3D464D"/>
                </a:solidFill>
                <a:effectLst/>
              </a:rPr>
              <a:t>agility</a:t>
            </a:r>
            <a:r>
              <a:rPr lang="pt-BR" sz="1100" b="0" i="0" dirty="0">
                <a:solidFill>
                  <a:srgbClr val="3D464D"/>
                </a:solidFill>
                <a:effectLst/>
              </a:rPr>
              <a:t>.</a:t>
            </a:r>
            <a:br>
              <a:rPr lang="pt-BR" sz="1100" b="0" i="0" dirty="0">
                <a:solidFill>
                  <a:srgbClr val="3D464D"/>
                </a:solidFill>
                <a:effectLst/>
              </a:rPr>
            </a:br>
            <a:r>
              <a:rPr lang="pt-BR" sz="1100" b="0" i="0" dirty="0">
                <a:solidFill>
                  <a:srgbClr val="3D464D"/>
                </a:solidFill>
                <a:effectLst/>
              </a:rPr>
              <a:t>- </a:t>
            </a:r>
            <a:r>
              <a:rPr lang="pt-BR" sz="1100" dirty="0">
                <a:solidFill>
                  <a:srgbClr val="3D464D"/>
                </a:solidFill>
              </a:rPr>
              <a:t>Co</a:t>
            </a:r>
            <a:r>
              <a:rPr lang="pt-BR" sz="1100" b="0" i="0" dirty="0">
                <a:solidFill>
                  <a:srgbClr val="3D464D"/>
                </a:solidFill>
                <a:effectLst/>
              </a:rPr>
              <a:t>mo identificar o nível de complexidade. Usar ou não, implementar ou não está muito ligado a nível de complexidade.</a:t>
            </a:r>
            <a:br>
              <a:rPr lang="pt-BR" sz="1100" b="0" i="0" dirty="0">
                <a:solidFill>
                  <a:srgbClr val="3D464D"/>
                </a:solidFill>
                <a:effectLst/>
              </a:rPr>
            </a:br>
            <a:r>
              <a:rPr lang="pt-BR" sz="1100" b="0" i="0" dirty="0">
                <a:solidFill>
                  <a:srgbClr val="3D464D"/>
                </a:solidFill>
                <a:effectLst/>
              </a:rPr>
              <a:t>- Modelos para entender o nível de complexidade da empresa, para decidir se business </a:t>
            </a:r>
            <a:r>
              <a:rPr lang="pt-BR" sz="1100" b="0" i="0" dirty="0" err="1">
                <a:solidFill>
                  <a:srgbClr val="3D464D"/>
                </a:solidFill>
                <a:effectLst/>
              </a:rPr>
              <a:t>agility</a:t>
            </a:r>
            <a:r>
              <a:rPr lang="pt-BR" sz="1100" b="0" i="0" dirty="0">
                <a:solidFill>
                  <a:srgbClr val="3D464D"/>
                </a:solidFill>
                <a:effectLst/>
              </a:rPr>
              <a:t> é uma coisa boa ou não.  </a:t>
            </a:r>
            <a:br>
              <a:rPr lang="pt-BR" sz="1100" b="0" i="0" dirty="0">
                <a:solidFill>
                  <a:srgbClr val="3D464D"/>
                </a:solidFill>
                <a:effectLst/>
              </a:rPr>
            </a:br>
            <a:r>
              <a:rPr lang="pt-BR" sz="1100" b="0" i="0" dirty="0">
                <a:solidFill>
                  <a:srgbClr val="3D464D"/>
                </a:solidFill>
                <a:effectLst/>
              </a:rPr>
              <a:t>- Avaliação de modelos organizacionais </a:t>
            </a:r>
            <a:br>
              <a:rPr lang="pt-BR" sz="1100" b="0" i="0" dirty="0">
                <a:solidFill>
                  <a:srgbClr val="3D464D"/>
                </a:solidFill>
                <a:effectLst/>
              </a:rPr>
            </a:br>
            <a:r>
              <a:rPr lang="pt-BR" sz="1100" b="0" i="0" dirty="0">
                <a:solidFill>
                  <a:srgbClr val="3D464D"/>
                </a:solidFill>
                <a:effectLst/>
              </a:rPr>
              <a:t>- Empresas ao redor do mundo</a:t>
            </a:r>
            <a:br>
              <a:rPr lang="pt-BR" sz="1100" b="0" i="0" dirty="0">
                <a:solidFill>
                  <a:srgbClr val="3D464D"/>
                </a:solidFill>
                <a:effectLst/>
              </a:rPr>
            </a:br>
            <a:r>
              <a:rPr lang="pt-BR" sz="1100" b="0" i="0" dirty="0">
                <a:solidFill>
                  <a:srgbClr val="3D464D"/>
                </a:solidFill>
                <a:effectLst/>
              </a:rPr>
              <a:t>- Análise de Cases </a:t>
            </a:r>
            <a:br>
              <a:rPr lang="pt-BR" sz="1100" b="0" i="0" dirty="0">
                <a:solidFill>
                  <a:srgbClr val="3D464D"/>
                </a:solidFill>
                <a:effectLst/>
              </a:rPr>
            </a:br>
            <a:r>
              <a:rPr lang="pt-BR" sz="1100" b="0" i="0" dirty="0">
                <a:solidFill>
                  <a:srgbClr val="3D464D"/>
                </a:solidFill>
                <a:effectLst/>
              </a:rPr>
              <a:t>- </a:t>
            </a:r>
            <a:r>
              <a:rPr lang="pt-BR" sz="1100" dirty="0">
                <a:solidFill>
                  <a:srgbClr val="3D464D"/>
                </a:solidFill>
              </a:rPr>
              <a:t>M</a:t>
            </a:r>
            <a:r>
              <a:rPr lang="pt-BR" sz="1100" b="0" i="0" dirty="0">
                <a:solidFill>
                  <a:srgbClr val="3D464D"/>
                </a:solidFill>
                <a:effectLst/>
              </a:rPr>
              <a:t>odelos organizacionais mais comuns no mercado</a:t>
            </a:r>
            <a:br>
              <a:rPr lang="pt-BR" sz="1100" b="0" i="0" dirty="0">
                <a:solidFill>
                  <a:srgbClr val="3D464D"/>
                </a:solidFill>
                <a:effectLst/>
              </a:rPr>
            </a:br>
            <a:r>
              <a:rPr lang="pt-BR" sz="1100" b="0" i="0" dirty="0">
                <a:solidFill>
                  <a:srgbClr val="3D464D"/>
                </a:solidFill>
                <a:effectLst/>
              </a:rPr>
              <a:t>- </a:t>
            </a:r>
            <a:r>
              <a:rPr lang="pt-BR" sz="1100" dirty="0">
                <a:solidFill>
                  <a:srgbClr val="3D464D"/>
                </a:solidFill>
              </a:rPr>
              <a:t>Quais modelos são </a:t>
            </a:r>
            <a:r>
              <a:rPr lang="pt-BR" sz="1100" b="0" i="0" dirty="0">
                <a:solidFill>
                  <a:srgbClr val="3D464D"/>
                </a:solidFill>
                <a:effectLst/>
              </a:rPr>
              <a:t>mais aderentes a business </a:t>
            </a:r>
            <a:r>
              <a:rPr lang="pt-BR" sz="1100" b="0" i="0" dirty="0" err="1">
                <a:solidFill>
                  <a:srgbClr val="3D464D"/>
                </a:solidFill>
                <a:effectLst/>
              </a:rPr>
              <a:t>agility</a:t>
            </a:r>
            <a:r>
              <a:rPr lang="pt-BR" sz="1100" b="0" i="0" dirty="0">
                <a:solidFill>
                  <a:srgbClr val="3D464D"/>
                </a:solidFill>
                <a:effectLst/>
              </a:rPr>
              <a:t>.</a:t>
            </a:r>
            <a:br>
              <a:rPr lang="pt-BR" sz="1100" b="0" i="0" dirty="0">
                <a:solidFill>
                  <a:srgbClr val="3D464D"/>
                </a:solidFill>
                <a:effectLst/>
              </a:rPr>
            </a:br>
            <a:r>
              <a:rPr lang="pt-BR" sz="1100" b="0" i="0" dirty="0">
                <a:solidFill>
                  <a:srgbClr val="3D464D"/>
                </a:solidFill>
                <a:effectLst/>
              </a:rPr>
              <a:t>- Como uma empresa ágil é estruturada? Como ela é organizada?</a:t>
            </a:r>
            <a:br>
              <a:rPr lang="pt-BR" sz="1100" b="0" i="0" dirty="0">
                <a:solidFill>
                  <a:srgbClr val="3D464D"/>
                </a:solidFill>
                <a:effectLst/>
              </a:rPr>
            </a:br>
            <a:r>
              <a:rPr lang="pt-BR" sz="1100" b="0" i="0" dirty="0">
                <a:solidFill>
                  <a:srgbClr val="3D464D"/>
                </a:solidFill>
                <a:effectLst/>
              </a:rPr>
              <a:t>- Foco na geração de valor </a:t>
            </a:r>
            <a:br>
              <a:rPr lang="pt-BR" sz="1100" b="0" i="0" dirty="0">
                <a:solidFill>
                  <a:srgbClr val="3D464D"/>
                </a:solidFill>
                <a:effectLst/>
              </a:rPr>
            </a:br>
            <a:r>
              <a:rPr lang="pt-BR" sz="1100" b="0" i="0" dirty="0">
                <a:solidFill>
                  <a:srgbClr val="3D464D"/>
                </a:solidFill>
                <a:effectLst/>
              </a:rPr>
              <a:t>- </a:t>
            </a:r>
            <a:r>
              <a:rPr lang="pt-BR" sz="1100" dirty="0" err="1">
                <a:solidFill>
                  <a:srgbClr val="3D464D"/>
                </a:solidFill>
              </a:rPr>
              <a:t>R</a:t>
            </a:r>
            <a:r>
              <a:rPr lang="pt-BR" sz="1100" b="0" i="0" dirty="0" err="1">
                <a:solidFill>
                  <a:srgbClr val="3D464D"/>
                </a:solidFill>
                <a:effectLst/>
              </a:rPr>
              <a:t>aio-x</a:t>
            </a:r>
            <a:r>
              <a:rPr lang="pt-BR" sz="1100" b="0" i="0" dirty="0">
                <a:solidFill>
                  <a:srgbClr val="3D464D"/>
                </a:solidFill>
                <a:effectLst/>
              </a:rPr>
              <a:t> de como é organizada uma empresa ágil.</a:t>
            </a:r>
            <a:br>
              <a:rPr lang="pt-BR" sz="1100" b="0" i="0" dirty="0">
                <a:solidFill>
                  <a:srgbClr val="3D464D"/>
                </a:solidFill>
                <a:effectLst/>
              </a:rPr>
            </a:br>
            <a:r>
              <a:rPr lang="pt-BR" sz="1100" b="0" i="0" dirty="0">
                <a:solidFill>
                  <a:srgbClr val="3D464D"/>
                </a:solidFill>
                <a:effectLst/>
              </a:rPr>
              <a:t>- Como uma empresa pode ser ágil? Qual fluxo de trabalho? Estratégia para adotar? </a:t>
            </a:r>
            <a:endParaRPr lang="pt-BR" sz="1100" dirty="0">
              <a:solidFill>
                <a:srgbClr val="3D464D"/>
              </a:solidFill>
            </a:endParaRPr>
          </a:p>
          <a:p>
            <a:pPr marL="285750" indent="-285750">
              <a:lnSpc>
                <a:spcPct val="150000"/>
              </a:lnSpc>
              <a:buFont typeface="Courier New" panose="02070309020205020404" pitchFamily="49" charset="0"/>
              <a:buChar char="o"/>
            </a:pPr>
            <a:endParaRPr lang="pt-BR" dirty="0"/>
          </a:p>
        </p:txBody>
      </p:sp>
    </p:spTree>
    <p:extLst>
      <p:ext uri="{BB962C8B-B14F-4D97-AF65-F5344CB8AC3E}">
        <p14:creationId xmlns:p14="http://schemas.microsoft.com/office/powerpoint/2010/main" val="2776214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04. O Raio-X da Empresa</a:t>
            </a:r>
          </a:p>
        </p:txBody>
      </p:sp>
    </p:spTree>
    <p:extLst>
      <p:ext uri="{BB962C8B-B14F-4D97-AF65-F5344CB8AC3E}">
        <p14:creationId xmlns:p14="http://schemas.microsoft.com/office/powerpoint/2010/main" val="176085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D18DA-90AD-D45C-3CDF-A8CFC7602B9D}"/>
              </a:ext>
            </a:extLst>
          </p:cNvPr>
          <p:cNvSpPr>
            <a:spLocks noGrp="1"/>
          </p:cNvSpPr>
          <p:nvPr>
            <p:ph type="title"/>
          </p:nvPr>
        </p:nvSpPr>
        <p:spPr/>
        <p:txBody>
          <a:bodyPr/>
          <a:lstStyle/>
          <a:p>
            <a:r>
              <a:rPr lang="pt-BR" dirty="0"/>
              <a:t>O raio X da empresa ágil</a:t>
            </a:r>
          </a:p>
        </p:txBody>
      </p:sp>
      <p:pic>
        <p:nvPicPr>
          <p:cNvPr id="5" name="Imagem 4">
            <a:extLst>
              <a:ext uri="{FF2B5EF4-FFF2-40B4-BE49-F238E27FC236}">
                <a16:creationId xmlns:a16="http://schemas.microsoft.com/office/drawing/2014/main" id="{BE34EA88-F763-76E6-D88B-F43D4DF1B822}"/>
              </a:ext>
            </a:extLst>
          </p:cNvPr>
          <p:cNvPicPr>
            <a:picLocks noChangeAspect="1"/>
          </p:cNvPicPr>
          <p:nvPr/>
        </p:nvPicPr>
        <p:blipFill>
          <a:blip r:embed="rId2"/>
          <a:stretch>
            <a:fillRect/>
          </a:stretch>
        </p:blipFill>
        <p:spPr>
          <a:xfrm>
            <a:off x="2093843" y="1802225"/>
            <a:ext cx="8004313" cy="4500228"/>
          </a:xfrm>
          <a:prstGeom prst="rect">
            <a:avLst/>
          </a:prstGeom>
        </p:spPr>
      </p:pic>
    </p:spTree>
    <p:extLst>
      <p:ext uri="{BB962C8B-B14F-4D97-AF65-F5344CB8AC3E}">
        <p14:creationId xmlns:p14="http://schemas.microsoft.com/office/powerpoint/2010/main" val="505981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CE6EA-4BE6-72BC-B7EF-B04B686F3FAB}"/>
              </a:ext>
            </a:extLst>
          </p:cNvPr>
          <p:cNvSpPr>
            <a:spLocks noGrp="1"/>
          </p:cNvSpPr>
          <p:nvPr>
            <p:ph type="title"/>
          </p:nvPr>
        </p:nvSpPr>
        <p:spPr/>
        <p:txBody>
          <a:bodyPr/>
          <a:lstStyle/>
          <a:p>
            <a:r>
              <a:rPr lang="pt-BR" dirty="0"/>
              <a:t>Para saber mais: Estruturas organizacionais</a:t>
            </a:r>
          </a:p>
        </p:txBody>
      </p:sp>
      <p:sp>
        <p:nvSpPr>
          <p:cNvPr id="3" name="Espaço Reservado para Conteúdo 2">
            <a:extLst>
              <a:ext uri="{FF2B5EF4-FFF2-40B4-BE49-F238E27FC236}">
                <a16:creationId xmlns:a16="http://schemas.microsoft.com/office/drawing/2014/main" id="{F8ECE799-5890-339C-873E-333DC72A2F2A}"/>
              </a:ext>
            </a:extLst>
          </p:cNvPr>
          <p:cNvSpPr>
            <a:spLocks noGrp="1"/>
          </p:cNvSpPr>
          <p:nvPr>
            <p:ph sz="quarter" idx="10"/>
          </p:nvPr>
        </p:nvSpPr>
        <p:spPr>
          <a:xfrm>
            <a:off x="539496" y="1435608"/>
            <a:ext cx="8776782" cy="4974336"/>
          </a:xfrm>
        </p:spPr>
        <p:txBody>
          <a:bodyPr>
            <a:normAutofit/>
          </a:bodyPr>
          <a:lstStyle/>
          <a:p>
            <a:pPr algn="l"/>
            <a:r>
              <a:rPr lang="pt-BR" sz="1400" b="0" i="0" dirty="0">
                <a:solidFill>
                  <a:srgbClr val="3D464D"/>
                </a:solidFill>
                <a:effectLst/>
              </a:rPr>
              <a:t>Avaliamos o </a:t>
            </a:r>
            <a:r>
              <a:rPr lang="pt-BR" sz="1400" b="0" i="0" dirty="0" err="1">
                <a:solidFill>
                  <a:srgbClr val="3D464D"/>
                </a:solidFill>
                <a:effectLst/>
              </a:rPr>
              <a:t>raio-x</a:t>
            </a:r>
            <a:r>
              <a:rPr lang="pt-BR" sz="1400" b="0" i="0" dirty="0">
                <a:solidFill>
                  <a:srgbClr val="3D464D"/>
                </a:solidFill>
                <a:effectLst/>
              </a:rPr>
              <a:t> da nossa empresa ágil, entendendo a forma como a empresa se organiza.</a:t>
            </a:r>
          </a:p>
          <a:p>
            <a:pPr algn="l"/>
            <a:r>
              <a:rPr lang="pt-BR" sz="1400" b="0" i="0" dirty="0">
                <a:solidFill>
                  <a:srgbClr val="3D464D"/>
                </a:solidFill>
                <a:effectLst/>
              </a:rPr>
              <a:t>Passamos pelas estruturas hierárquicas e menos hierárquicas, mas quais são os tipos de estruturas organizacionais e qual o impacto delas em uma empresa? Essas são algumas perguntas que podem surgir quando consideramos as mudanças nas últimas décadas, sejam tecnológicas, de gestão ou de inovação.</a:t>
            </a:r>
          </a:p>
          <a:p>
            <a:pPr algn="l"/>
            <a:r>
              <a:rPr lang="pt-BR" sz="1400" b="0" i="0" dirty="0">
                <a:solidFill>
                  <a:srgbClr val="3D464D"/>
                </a:solidFill>
                <a:effectLst/>
              </a:rPr>
              <a:t>Para saber mais, nos links a seguir, você pode acessar:</a:t>
            </a:r>
          </a:p>
          <a:p>
            <a:pPr marL="171450" indent="-171450" algn="l">
              <a:buFontTx/>
              <a:buChar char="-"/>
            </a:pPr>
            <a:r>
              <a:rPr lang="pt-BR" sz="1400" dirty="0">
                <a:solidFill>
                  <a:srgbClr val="3D464D"/>
                </a:solidFill>
                <a:effectLst/>
              </a:rPr>
              <a:t>O </a:t>
            </a:r>
            <a:r>
              <a:rPr lang="pt-BR" sz="1400" dirty="0" err="1">
                <a:solidFill>
                  <a:srgbClr val="3D464D"/>
                </a:solidFill>
                <a:effectLst/>
                <a:hlinkClick r:id="rId2"/>
              </a:rPr>
              <a:t>Alura</a:t>
            </a:r>
            <a:r>
              <a:rPr lang="pt-BR" sz="1400" dirty="0">
                <a:solidFill>
                  <a:srgbClr val="3D464D"/>
                </a:solidFill>
                <a:effectLst/>
                <a:hlinkClick r:id="rId2"/>
              </a:rPr>
              <a:t>+ "As estruturas organizacionais";</a:t>
            </a:r>
            <a:endParaRPr lang="pt-BR" sz="1400" dirty="0">
              <a:solidFill>
                <a:srgbClr val="3D464D"/>
              </a:solidFill>
              <a:effectLst/>
            </a:endParaRPr>
          </a:p>
          <a:p>
            <a:pPr marL="171450" indent="-171450" algn="l">
              <a:buFontTx/>
              <a:buChar char="-"/>
            </a:pPr>
            <a:r>
              <a:rPr lang="pt-BR" sz="1400" dirty="0">
                <a:solidFill>
                  <a:srgbClr val="3D464D"/>
                </a:solidFill>
                <a:effectLst/>
              </a:rPr>
              <a:t>Um </a:t>
            </a:r>
            <a:r>
              <a:rPr lang="pt-BR" sz="1400" dirty="0">
                <a:solidFill>
                  <a:srgbClr val="3D464D"/>
                </a:solidFill>
                <a:effectLst/>
                <a:hlinkClick r:id="rId3"/>
              </a:rPr>
              <a:t>material desenvolvido pela UFSP com os modelos de estruturas organizacionais</a:t>
            </a:r>
            <a:r>
              <a:rPr lang="pt-BR" sz="1400" dirty="0">
                <a:solidFill>
                  <a:srgbClr val="3D464D"/>
                </a:solidFill>
                <a:effectLst/>
              </a:rPr>
              <a:t>.</a:t>
            </a:r>
          </a:p>
          <a:p>
            <a:br>
              <a:rPr lang="pt-BR" sz="1400" dirty="0">
                <a:effectLst/>
              </a:rPr>
            </a:br>
            <a:endParaRPr lang="pt-BR" sz="1400" dirty="0"/>
          </a:p>
        </p:txBody>
      </p:sp>
    </p:spTree>
    <p:extLst>
      <p:ext uri="{BB962C8B-B14F-4D97-AF65-F5344CB8AC3E}">
        <p14:creationId xmlns:p14="http://schemas.microsoft.com/office/powerpoint/2010/main" val="1701860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4FE2B-2411-23B7-6923-57ED69214B24}"/>
              </a:ext>
            </a:extLst>
          </p:cNvPr>
          <p:cNvSpPr>
            <a:spLocks noGrp="1"/>
          </p:cNvSpPr>
          <p:nvPr>
            <p:ph type="title"/>
          </p:nvPr>
        </p:nvSpPr>
        <p:spPr/>
        <p:txBody>
          <a:bodyPr/>
          <a:lstStyle/>
          <a:p>
            <a:r>
              <a:rPr lang="pt-BR" dirty="0"/>
              <a:t>Construindo um cenário mais ágil </a:t>
            </a:r>
          </a:p>
        </p:txBody>
      </p:sp>
      <p:sp>
        <p:nvSpPr>
          <p:cNvPr id="3" name="Espaço Reservado para Conteúdo 2">
            <a:extLst>
              <a:ext uri="{FF2B5EF4-FFF2-40B4-BE49-F238E27FC236}">
                <a16:creationId xmlns:a16="http://schemas.microsoft.com/office/drawing/2014/main" id="{0F00AF71-3D51-CC82-AA26-928C8BFF4758}"/>
              </a:ext>
            </a:extLst>
          </p:cNvPr>
          <p:cNvSpPr>
            <a:spLocks noGrp="1"/>
          </p:cNvSpPr>
          <p:nvPr>
            <p:ph sz="quarter" idx="10"/>
          </p:nvPr>
        </p:nvSpPr>
        <p:spPr>
          <a:xfrm>
            <a:off x="725026" y="1342844"/>
            <a:ext cx="5119184" cy="5124218"/>
          </a:xfrm>
        </p:spPr>
        <p:txBody>
          <a:bodyPr>
            <a:normAutofit/>
          </a:bodyPr>
          <a:lstStyle/>
          <a:p>
            <a:pPr algn="l"/>
            <a:r>
              <a:rPr lang="pt-BR" sz="1400" b="0" i="0" dirty="0">
                <a:solidFill>
                  <a:srgbClr val="3D464D"/>
                </a:solidFill>
                <a:effectLst/>
              </a:rPr>
              <a:t>Você já deve ter mapeado, seja mentalmente ou em um papel ou documento eletrônico, quais as áreas e os pontos de interação entre as áreas da sua empresa. Se não for o caso, imagine que essas áreas trabalhem como silos totalmente separadas e com uma barreira forte de integração entre as áreas diferentes.</a:t>
            </a:r>
          </a:p>
          <a:p>
            <a:pPr algn="l"/>
            <a:r>
              <a:rPr lang="pt-BR" sz="1400" b="0" i="0" dirty="0">
                <a:solidFill>
                  <a:srgbClr val="3D464D"/>
                </a:solidFill>
                <a:effectLst/>
              </a:rPr>
              <a:t>Agora vamos quebrar esses silos. Desenhe uma estrutura onde essas áreas se interagem. Seja </a:t>
            </a:r>
            <a:r>
              <a:rPr lang="pt-BR" sz="1400" b="0" i="0" dirty="0" err="1">
                <a:solidFill>
                  <a:srgbClr val="3D464D"/>
                </a:solidFill>
                <a:effectLst/>
              </a:rPr>
              <a:t>co-criando</a:t>
            </a:r>
            <a:r>
              <a:rPr lang="pt-BR" sz="1400" b="0" i="0" dirty="0">
                <a:solidFill>
                  <a:srgbClr val="3D464D"/>
                </a:solidFill>
                <a:effectLst/>
              </a:rPr>
              <a:t> processos novos ou já existentes ou seja através de times multidisciplinares. Como ficaria essa estrutura na sua organização? O que você imagina que seriam os benefícios? E os pontos negativos?</a:t>
            </a:r>
          </a:p>
          <a:p>
            <a:pPr algn="l"/>
            <a:r>
              <a:rPr lang="pt-BR" sz="1400" b="0" i="0" dirty="0">
                <a:solidFill>
                  <a:srgbClr val="3D464D"/>
                </a:solidFill>
                <a:effectLst/>
              </a:rPr>
              <a:t>Pense também em quais seriam as resistências que essa abordagem sofreria. Seriam muitas? Poucas?</a:t>
            </a:r>
          </a:p>
          <a:p>
            <a:endParaRPr lang="pt-BR" dirty="0"/>
          </a:p>
        </p:txBody>
      </p:sp>
      <p:sp>
        <p:nvSpPr>
          <p:cNvPr id="4" name="Espaço Reservado para Conteúdo 2">
            <a:extLst>
              <a:ext uri="{FF2B5EF4-FFF2-40B4-BE49-F238E27FC236}">
                <a16:creationId xmlns:a16="http://schemas.microsoft.com/office/drawing/2014/main" id="{5000F8E5-C071-0A47-EBBA-5340B0370458}"/>
              </a:ext>
            </a:extLst>
          </p:cNvPr>
          <p:cNvSpPr txBox="1">
            <a:spLocks/>
          </p:cNvSpPr>
          <p:nvPr/>
        </p:nvSpPr>
        <p:spPr>
          <a:xfrm>
            <a:off x="6096000" y="1342843"/>
            <a:ext cx="5738191" cy="6330167"/>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2900" b="1" dirty="0">
                <a:solidFill>
                  <a:srgbClr val="3D464D"/>
                </a:solidFill>
              </a:rPr>
              <a:t>Opinião do Instrutor:</a:t>
            </a:r>
          </a:p>
          <a:p>
            <a:pPr algn="l"/>
            <a:r>
              <a:rPr lang="pt-BR" sz="2900" b="0" i="0" dirty="0">
                <a:solidFill>
                  <a:srgbClr val="3D464D"/>
                </a:solidFill>
                <a:effectLst/>
              </a:rPr>
              <a:t>Quebrar os silos existentes entre as áreas é fundamental para construir uma empresa mais ágil e que consegue responder melhor às mudanças.</a:t>
            </a:r>
          </a:p>
          <a:p>
            <a:pPr algn="l"/>
            <a:r>
              <a:rPr lang="pt-BR" sz="2900" b="0" i="0" dirty="0">
                <a:solidFill>
                  <a:srgbClr val="3D464D"/>
                </a:solidFill>
                <a:effectLst/>
              </a:rPr>
              <a:t>No entanto, a forma de fazer essa quebra de silos é uma decisão complexa e que envolve muitos players dentro do ambiente corporativo. A </a:t>
            </a:r>
            <a:r>
              <a:rPr lang="pt-BR" sz="2900" b="0" i="0" dirty="0" err="1">
                <a:solidFill>
                  <a:srgbClr val="3D464D"/>
                </a:solidFill>
                <a:effectLst/>
              </a:rPr>
              <a:t>co-criação</a:t>
            </a:r>
            <a:r>
              <a:rPr lang="pt-BR" sz="2900" b="0" i="0" dirty="0">
                <a:solidFill>
                  <a:srgbClr val="3D464D"/>
                </a:solidFill>
                <a:effectLst/>
              </a:rPr>
              <a:t> de um processo mais ágil é um passo fundamental para sensibilizar todas as áreas envolvidas e conseguir um "</a:t>
            </a:r>
            <a:r>
              <a:rPr lang="pt-BR" sz="2900" b="0" i="0" dirty="0" err="1">
                <a:solidFill>
                  <a:srgbClr val="3D464D"/>
                </a:solidFill>
                <a:effectLst/>
              </a:rPr>
              <a:t>buy</a:t>
            </a:r>
            <a:r>
              <a:rPr lang="pt-BR" sz="2900" b="0" i="0" dirty="0">
                <a:solidFill>
                  <a:srgbClr val="3D464D"/>
                </a:solidFill>
                <a:effectLst/>
              </a:rPr>
              <a:t>-in" mais fácil e o comprometimento pode ser criado através de metas compartilhadas e o objetivo final de uma redução de burocracia, com todos os ganhos que isso pode trazer.</a:t>
            </a:r>
          </a:p>
          <a:p>
            <a:pPr algn="l"/>
            <a:r>
              <a:rPr lang="pt-BR" sz="2900" b="0" i="0" dirty="0">
                <a:solidFill>
                  <a:srgbClr val="3D464D"/>
                </a:solidFill>
                <a:effectLst/>
              </a:rPr>
              <a:t>Estruturas organizacionais mais avançadas, como </a:t>
            </a:r>
            <a:r>
              <a:rPr lang="pt-BR" sz="2900" b="0" i="0" dirty="0" err="1">
                <a:solidFill>
                  <a:srgbClr val="3D464D"/>
                </a:solidFill>
                <a:effectLst/>
              </a:rPr>
              <a:t>squads</a:t>
            </a:r>
            <a:r>
              <a:rPr lang="pt-BR" sz="2900" b="0" i="0" dirty="0">
                <a:solidFill>
                  <a:srgbClr val="3D464D"/>
                </a:solidFill>
                <a:effectLst/>
              </a:rPr>
              <a:t> ou então uma organização inteira multidisciplinar voltada para a geração de valor são passos que podem ser dados também, mas exigem um bom nível de maturidade e também possuem seus riscos.</a:t>
            </a:r>
          </a:p>
          <a:p>
            <a:r>
              <a:rPr lang="pt-BR" sz="2500" dirty="0">
                <a:solidFill>
                  <a:srgbClr val="3D464D"/>
                </a:solidFill>
              </a:rPr>
              <a:t> </a:t>
            </a:r>
          </a:p>
          <a:p>
            <a:endParaRPr lang="pt-BR" sz="1400" dirty="0">
              <a:solidFill>
                <a:srgbClr val="3D464D"/>
              </a:solidFill>
            </a:endParaRPr>
          </a:p>
          <a:p>
            <a:endParaRPr lang="pt-BR" dirty="0"/>
          </a:p>
        </p:txBody>
      </p:sp>
    </p:spTree>
    <p:extLst>
      <p:ext uri="{BB962C8B-B14F-4D97-AF65-F5344CB8AC3E}">
        <p14:creationId xmlns:p14="http://schemas.microsoft.com/office/powerpoint/2010/main" val="1860429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73F78-6EB1-9A35-82BC-019E52D6BF8B}"/>
              </a:ext>
            </a:extLst>
          </p:cNvPr>
          <p:cNvSpPr>
            <a:spLocks noGrp="1"/>
          </p:cNvSpPr>
          <p:nvPr>
            <p:ph type="title"/>
          </p:nvPr>
        </p:nvSpPr>
        <p:spPr/>
        <p:txBody>
          <a:bodyPr/>
          <a:lstStyle/>
          <a:p>
            <a:r>
              <a:rPr lang="pt-BR" dirty="0"/>
              <a:t>Reduzindo silos </a:t>
            </a:r>
          </a:p>
        </p:txBody>
      </p:sp>
      <p:sp>
        <p:nvSpPr>
          <p:cNvPr id="3" name="Espaço Reservado para Conteúdo 2">
            <a:extLst>
              <a:ext uri="{FF2B5EF4-FFF2-40B4-BE49-F238E27FC236}">
                <a16:creationId xmlns:a16="http://schemas.microsoft.com/office/drawing/2014/main" id="{CB9C152B-2CA7-F893-5214-3E92E9136A2A}"/>
              </a:ext>
            </a:extLst>
          </p:cNvPr>
          <p:cNvSpPr>
            <a:spLocks noGrp="1"/>
          </p:cNvSpPr>
          <p:nvPr>
            <p:ph sz="quarter" idx="10"/>
          </p:nvPr>
        </p:nvSpPr>
        <p:spPr>
          <a:xfrm>
            <a:off x="539495" y="1435608"/>
            <a:ext cx="11148921" cy="4974336"/>
          </a:xfrm>
        </p:spPr>
        <p:txBody>
          <a:bodyPr>
            <a:normAutofit/>
          </a:bodyPr>
          <a:lstStyle/>
          <a:p>
            <a:r>
              <a:rPr lang="pt-BR" sz="1400" b="1" i="0" dirty="0">
                <a:solidFill>
                  <a:srgbClr val="3D464D"/>
                </a:solidFill>
                <a:effectLst/>
              </a:rPr>
              <a:t>O primeiro passo possível para reduzir silos organizacionais é através da </a:t>
            </a:r>
            <a:r>
              <a:rPr lang="pt-BR" sz="1400" b="1" i="0" dirty="0" err="1">
                <a:solidFill>
                  <a:srgbClr val="3D464D"/>
                </a:solidFill>
                <a:effectLst/>
              </a:rPr>
              <a:t>co-criação</a:t>
            </a:r>
            <a:r>
              <a:rPr lang="pt-BR" sz="1400" b="1" i="0" dirty="0">
                <a:solidFill>
                  <a:srgbClr val="3D464D"/>
                </a:solidFill>
                <a:effectLst/>
              </a:rPr>
              <a:t> de processos entre as áreas que dependem umas das outras. Para guiar um bom resultado para o negócio e facilitar essa caminhada, é importante fazer:</a:t>
            </a:r>
          </a:p>
          <a:p>
            <a:r>
              <a:rPr lang="pt-BR" sz="1400" b="0" i="0" dirty="0">
                <a:solidFill>
                  <a:srgbClr val="83AD6D"/>
                </a:solidFill>
                <a:effectLst/>
              </a:rPr>
              <a:t>Simplificar processos e ter uma meta compartilhada entre as áreas, que vai fazer com que o compromisso entre essas áreas fique mais evidente.</a:t>
            </a:r>
          </a:p>
          <a:p>
            <a:r>
              <a:rPr lang="pt-BR" sz="1400" b="0" i="0" dirty="0">
                <a:solidFill>
                  <a:srgbClr val="767E85"/>
                </a:solidFill>
                <a:effectLst/>
              </a:rPr>
              <a:t>O foco do Business </a:t>
            </a:r>
            <a:r>
              <a:rPr lang="pt-BR" sz="1400" b="0" i="0" dirty="0" err="1">
                <a:solidFill>
                  <a:srgbClr val="767E85"/>
                </a:solidFill>
                <a:effectLst/>
              </a:rPr>
              <a:t>Agility</a:t>
            </a:r>
            <a:r>
              <a:rPr lang="pt-BR" sz="1400" b="0" i="0" dirty="0">
                <a:solidFill>
                  <a:srgbClr val="767E85"/>
                </a:solidFill>
                <a:effectLst/>
              </a:rPr>
              <a:t> é reduzir burocracias, mas para quebrar silos entre áreas, é preciso que as áreas envolvidas estejam realmente comprometidas. Isso pode ser feito justamente através da simplificação de processos que vão reduzir burocracias e fazendo com que ambas as áreas compartilhem metas de resultados e sejam cobradas por essas metas.</a:t>
            </a:r>
            <a:endParaRPr lang="pt-BR" sz="1400" dirty="0"/>
          </a:p>
        </p:txBody>
      </p:sp>
    </p:spTree>
    <p:extLst>
      <p:ext uri="{BB962C8B-B14F-4D97-AF65-F5344CB8AC3E}">
        <p14:creationId xmlns:p14="http://schemas.microsoft.com/office/powerpoint/2010/main" val="368153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928670" cy="4469960"/>
          </a:xfrm>
        </p:spPr>
        <p:txBody>
          <a:bodyPr>
            <a:normAutofit/>
          </a:bodyPr>
          <a:lstStyle/>
          <a:p>
            <a:pPr algn="l"/>
            <a:r>
              <a:rPr lang="pt-BR" sz="1400" b="0" i="0" dirty="0">
                <a:solidFill>
                  <a:srgbClr val="3D464D"/>
                </a:solidFill>
                <a:effectLst/>
                <a:latin typeface="+mn-lt"/>
              </a:rPr>
              <a:t>Quando estamos buscando um ambiente mais ágil para a nossa corporação, um dos principais</a:t>
            </a:r>
            <a:r>
              <a:rPr lang="pt-BR" sz="1400" b="1" i="0" dirty="0">
                <a:solidFill>
                  <a:srgbClr val="3D464D"/>
                </a:solidFill>
                <a:effectLst/>
                <a:latin typeface="+mn-lt"/>
              </a:rPr>
              <a:t> desafios </a:t>
            </a:r>
            <a:r>
              <a:rPr lang="pt-BR" sz="1400" b="0" i="0" dirty="0">
                <a:solidFill>
                  <a:srgbClr val="3D464D"/>
                </a:solidFill>
                <a:effectLst/>
                <a:latin typeface="+mn-lt"/>
              </a:rPr>
              <a:t>que encontramos é </a:t>
            </a:r>
            <a:r>
              <a:rPr lang="pt-BR" sz="1400" b="1" i="0" dirty="0">
                <a:solidFill>
                  <a:srgbClr val="3D464D"/>
                </a:solidFill>
                <a:effectLst/>
                <a:latin typeface="+mn-lt"/>
              </a:rPr>
              <a:t>reduzir </a:t>
            </a:r>
            <a:r>
              <a:rPr lang="pt-BR" sz="1400" b="0" i="0" dirty="0">
                <a:solidFill>
                  <a:srgbClr val="3D464D"/>
                </a:solidFill>
                <a:effectLst/>
                <a:latin typeface="+mn-lt"/>
              </a:rPr>
              <a:t>os </a:t>
            </a:r>
            <a:r>
              <a:rPr lang="pt-BR" sz="1400" b="1" i="0" dirty="0">
                <a:solidFill>
                  <a:srgbClr val="3D464D"/>
                </a:solidFill>
                <a:effectLst/>
                <a:latin typeface="+mn-lt"/>
              </a:rPr>
              <a:t>silos</a:t>
            </a:r>
            <a:r>
              <a:rPr lang="pt-BR" sz="1400" b="0" i="0" dirty="0">
                <a:solidFill>
                  <a:srgbClr val="3D464D"/>
                </a:solidFill>
                <a:effectLst/>
                <a:latin typeface="+mn-lt"/>
              </a:rPr>
              <a:t> existentes </a:t>
            </a:r>
            <a:r>
              <a:rPr lang="pt-BR" sz="1400" b="1" i="0" dirty="0">
                <a:solidFill>
                  <a:srgbClr val="3D464D"/>
                </a:solidFill>
                <a:effectLst/>
                <a:latin typeface="+mn-lt"/>
              </a:rPr>
              <a:t>entre as áreas</a:t>
            </a:r>
            <a:r>
              <a:rPr lang="pt-BR" sz="1400" b="0" i="0" dirty="0">
                <a:solidFill>
                  <a:srgbClr val="3D464D"/>
                </a:solidFill>
                <a:effectLst/>
                <a:latin typeface="+mn-lt"/>
              </a:rPr>
              <a:t>.</a:t>
            </a:r>
          </a:p>
          <a:p>
            <a:pPr algn="l"/>
            <a:r>
              <a:rPr lang="pt-BR" sz="1400" b="1" i="0" dirty="0">
                <a:solidFill>
                  <a:srgbClr val="3D464D"/>
                </a:solidFill>
                <a:effectLst/>
                <a:latin typeface="+mn-lt"/>
              </a:rPr>
              <a:t>Silos</a:t>
            </a:r>
            <a:r>
              <a:rPr lang="pt-BR" sz="1400" b="0" i="0" dirty="0">
                <a:solidFill>
                  <a:srgbClr val="3D464D"/>
                </a:solidFill>
                <a:effectLst/>
                <a:latin typeface="+mn-lt"/>
              </a:rPr>
              <a:t> são aquelas </a:t>
            </a:r>
            <a:r>
              <a:rPr lang="pt-BR" sz="1400" b="1" i="0" dirty="0">
                <a:solidFill>
                  <a:srgbClr val="3D464D"/>
                </a:solidFill>
                <a:effectLst/>
                <a:latin typeface="+mn-lt"/>
              </a:rPr>
              <a:t>áreas que funcionam de forma independente umas das outras </a:t>
            </a:r>
            <a:r>
              <a:rPr lang="pt-BR" sz="1400" b="0" i="0" dirty="0">
                <a:solidFill>
                  <a:srgbClr val="3D464D"/>
                </a:solidFill>
                <a:effectLst/>
                <a:latin typeface="+mn-lt"/>
              </a:rPr>
              <a:t>e que muitas vezes geram desalinhamento no negócio, não havendo colaboração entre times de desenvolvimentos.</a:t>
            </a:r>
          </a:p>
          <a:p>
            <a:pPr algn="l"/>
            <a:r>
              <a:rPr lang="pt-BR" sz="1400" b="0" i="0" dirty="0">
                <a:solidFill>
                  <a:srgbClr val="3D464D"/>
                </a:solidFill>
                <a:effectLst/>
                <a:latin typeface="+mn-lt"/>
              </a:rPr>
              <a:t>Aprendemos que para </a:t>
            </a:r>
            <a:r>
              <a:rPr lang="pt-BR" sz="1400" b="1" i="0" dirty="0">
                <a:solidFill>
                  <a:srgbClr val="3D464D"/>
                </a:solidFill>
                <a:effectLst/>
                <a:latin typeface="+mn-lt"/>
              </a:rPr>
              <a:t>reduzir </a:t>
            </a:r>
            <a:r>
              <a:rPr lang="pt-BR" sz="1400" b="0" i="0" dirty="0">
                <a:solidFill>
                  <a:srgbClr val="3D464D"/>
                </a:solidFill>
                <a:effectLst/>
                <a:latin typeface="+mn-lt"/>
              </a:rPr>
              <a:t>esses </a:t>
            </a:r>
            <a:r>
              <a:rPr lang="pt-BR" sz="1400" b="1" i="0" dirty="0">
                <a:solidFill>
                  <a:srgbClr val="3D464D"/>
                </a:solidFill>
                <a:effectLst/>
                <a:latin typeface="+mn-lt"/>
              </a:rPr>
              <a:t>silos</a:t>
            </a:r>
            <a:r>
              <a:rPr lang="pt-BR" sz="1400" b="0" i="0" dirty="0">
                <a:solidFill>
                  <a:srgbClr val="3D464D"/>
                </a:solidFill>
                <a:effectLst/>
                <a:latin typeface="+mn-lt"/>
              </a:rPr>
              <a:t>, precisamos fazer com que essas áreas comecem a </a:t>
            </a:r>
            <a:r>
              <a:rPr lang="pt-BR" sz="1400" b="1" i="0" dirty="0">
                <a:solidFill>
                  <a:srgbClr val="3D464D"/>
                </a:solidFill>
                <a:effectLst/>
                <a:latin typeface="+mn-lt"/>
              </a:rPr>
              <a:t>integrar </a:t>
            </a:r>
            <a:r>
              <a:rPr lang="pt-BR" sz="1400" b="0" i="0" dirty="0">
                <a:solidFill>
                  <a:srgbClr val="3D464D"/>
                </a:solidFill>
                <a:effectLst/>
                <a:latin typeface="+mn-lt"/>
              </a:rPr>
              <a:t>seus </a:t>
            </a:r>
            <a:r>
              <a:rPr lang="pt-BR" sz="1400" b="1" i="0" dirty="0">
                <a:solidFill>
                  <a:srgbClr val="3D464D"/>
                </a:solidFill>
                <a:effectLst/>
                <a:latin typeface="+mn-lt"/>
              </a:rPr>
              <a:t>processos</a:t>
            </a:r>
            <a:r>
              <a:rPr lang="pt-BR" sz="1400" b="0" i="0" dirty="0">
                <a:solidFill>
                  <a:srgbClr val="3D464D"/>
                </a:solidFill>
                <a:effectLst/>
                <a:latin typeface="+mn-lt"/>
              </a:rPr>
              <a:t> gerando um </a:t>
            </a:r>
            <a:r>
              <a:rPr lang="pt-BR" sz="1400" b="1" i="0" dirty="0">
                <a:solidFill>
                  <a:srgbClr val="3D464D"/>
                </a:solidFill>
                <a:effectLst/>
                <a:latin typeface="+mn-lt"/>
              </a:rPr>
              <a:t>comprometimento</a:t>
            </a:r>
            <a:r>
              <a:rPr lang="pt-BR" sz="1400" b="0" i="0" dirty="0">
                <a:solidFill>
                  <a:srgbClr val="3D464D"/>
                </a:solidFill>
                <a:effectLst/>
                <a:latin typeface="+mn-lt"/>
              </a:rPr>
              <a:t> entre elas, </a:t>
            </a:r>
            <a:r>
              <a:rPr lang="pt-BR" sz="1400" b="1" i="0" dirty="0">
                <a:solidFill>
                  <a:srgbClr val="3D464D"/>
                </a:solidFill>
                <a:effectLst/>
                <a:latin typeface="+mn-lt"/>
              </a:rPr>
              <a:t>reduzindo burocracias </a:t>
            </a:r>
            <a:r>
              <a:rPr lang="pt-BR" sz="1400" b="0" i="0" dirty="0">
                <a:solidFill>
                  <a:srgbClr val="3D464D"/>
                </a:solidFill>
                <a:effectLst/>
                <a:latin typeface="+mn-lt"/>
              </a:rPr>
              <a:t>e através de </a:t>
            </a:r>
            <a:r>
              <a:rPr lang="pt-BR" sz="1400" b="1" i="0" dirty="0">
                <a:solidFill>
                  <a:srgbClr val="3D464D"/>
                </a:solidFill>
                <a:effectLst/>
                <a:latin typeface="+mn-lt"/>
              </a:rPr>
              <a:t>metas compartilhadas</a:t>
            </a:r>
            <a:r>
              <a:rPr lang="pt-BR" sz="1400" b="0" i="0" dirty="0">
                <a:solidFill>
                  <a:srgbClr val="3D464D"/>
                </a:solidFill>
                <a:effectLst/>
                <a:latin typeface="+mn-lt"/>
              </a:rPr>
              <a:t>.</a:t>
            </a:r>
          </a:p>
          <a:p>
            <a:pPr algn="l"/>
            <a:r>
              <a:rPr lang="pt-BR" sz="1400" b="0" i="0" dirty="0">
                <a:solidFill>
                  <a:srgbClr val="3D464D"/>
                </a:solidFill>
                <a:effectLst/>
                <a:latin typeface="+mn-lt"/>
              </a:rPr>
              <a:t>Por fim, é possível </a:t>
            </a:r>
            <a:r>
              <a:rPr lang="pt-BR" sz="1400" b="1" i="0" dirty="0">
                <a:solidFill>
                  <a:srgbClr val="3D464D"/>
                </a:solidFill>
                <a:effectLst/>
                <a:latin typeface="+mn-lt"/>
              </a:rPr>
              <a:t>quebrar</a:t>
            </a:r>
            <a:r>
              <a:rPr lang="pt-BR" sz="1400" b="0" i="0" dirty="0">
                <a:solidFill>
                  <a:srgbClr val="3D464D"/>
                </a:solidFill>
                <a:effectLst/>
                <a:latin typeface="+mn-lt"/>
              </a:rPr>
              <a:t> esses </a:t>
            </a:r>
            <a:r>
              <a:rPr lang="pt-BR" sz="1400" b="1" i="0" dirty="0">
                <a:solidFill>
                  <a:srgbClr val="3D464D"/>
                </a:solidFill>
                <a:effectLst/>
                <a:latin typeface="+mn-lt"/>
              </a:rPr>
              <a:t>silos</a:t>
            </a:r>
            <a:r>
              <a:rPr lang="pt-BR" sz="1400" b="0" i="0" dirty="0">
                <a:solidFill>
                  <a:srgbClr val="3D464D"/>
                </a:solidFill>
                <a:effectLst/>
                <a:latin typeface="+mn-lt"/>
              </a:rPr>
              <a:t> criando </a:t>
            </a:r>
            <a:r>
              <a:rPr lang="pt-BR" sz="1400" b="1" i="0" dirty="0">
                <a:solidFill>
                  <a:srgbClr val="3D464D"/>
                </a:solidFill>
                <a:effectLst/>
                <a:latin typeface="+mn-lt"/>
              </a:rPr>
              <a:t>estruturas multidisciplinares </a:t>
            </a:r>
            <a:r>
              <a:rPr lang="pt-BR" sz="1400" b="0" i="0" dirty="0">
                <a:solidFill>
                  <a:srgbClr val="3D464D"/>
                </a:solidFill>
                <a:effectLst/>
                <a:latin typeface="+mn-lt"/>
              </a:rPr>
              <a:t>que fazem com que as </a:t>
            </a:r>
            <a:r>
              <a:rPr lang="pt-BR" sz="1400" b="1" i="0" dirty="0">
                <a:solidFill>
                  <a:srgbClr val="3D464D"/>
                </a:solidFill>
                <a:effectLst/>
                <a:latin typeface="+mn-lt"/>
              </a:rPr>
              <a:t>burocracias sejam simplificadas</a:t>
            </a:r>
            <a:r>
              <a:rPr lang="pt-BR" sz="1400" b="0" i="0" dirty="0">
                <a:solidFill>
                  <a:srgbClr val="3D464D"/>
                </a:solidFill>
                <a:effectLst/>
                <a:latin typeface="+mn-lt"/>
              </a:rPr>
              <a:t>, fazendo com que as </a:t>
            </a:r>
            <a:r>
              <a:rPr lang="pt-BR" sz="1400" b="1" i="0" dirty="0">
                <a:solidFill>
                  <a:srgbClr val="3D464D"/>
                </a:solidFill>
                <a:effectLst/>
                <a:latin typeface="+mn-lt"/>
              </a:rPr>
              <a:t>áreas se conheçam mais </a:t>
            </a:r>
            <a:r>
              <a:rPr lang="pt-BR" sz="1400" b="0" i="0" dirty="0">
                <a:solidFill>
                  <a:srgbClr val="3D464D"/>
                </a:solidFill>
                <a:effectLst/>
                <a:latin typeface="+mn-lt"/>
              </a:rPr>
              <a:t>ainda e, consequentemente, possam ser </a:t>
            </a:r>
            <a:r>
              <a:rPr lang="pt-BR" sz="1400" b="1" i="0" dirty="0">
                <a:solidFill>
                  <a:srgbClr val="3D464D"/>
                </a:solidFill>
                <a:effectLst/>
                <a:latin typeface="+mn-lt"/>
              </a:rPr>
              <a:t>mais ágeis</a:t>
            </a:r>
            <a:r>
              <a:rPr lang="pt-BR" sz="1400" b="0" i="0" dirty="0">
                <a:solidFill>
                  <a:srgbClr val="3D464D"/>
                </a:solidFill>
                <a:effectLst/>
                <a:latin typeface="+mn-lt"/>
              </a:rPr>
              <a:t>.</a:t>
            </a:r>
          </a:p>
          <a:p>
            <a:endParaRPr lang="pt-BR" sz="14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153380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05. Foco na Geração de Valor</a:t>
            </a:r>
          </a:p>
        </p:txBody>
      </p:sp>
    </p:spTree>
    <p:extLst>
      <p:ext uri="{BB962C8B-B14F-4D97-AF65-F5344CB8AC3E}">
        <p14:creationId xmlns:p14="http://schemas.microsoft.com/office/powerpoint/2010/main" val="379624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81A86-45D0-3924-5E17-EBE85E246C13}"/>
              </a:ext>
            </a:extLst>
          </p:cNvPr>
          <p:cNvSpPr>
            <a:spLocks noGrp="1"/>
          </p:cNvSpPr>
          <p:nvPr>
            <p:ph type="title"/>
          </p:nvPr>
        </p:nvSpPr>
        <p:spPr/>
        <p:txBody>
          <a:bodyPr/>
          <a:lstStyle/>
          <a:p>
            <a:r>
              <a:rPr lang="pt-BR" dirty="0"/>
              <a:t>Foco na geração de valor</a:t>
            </a:r>
          </a:p>
        </p:txBody>
      </p:sp>
      <p:pic>
        <p:nvPicPr>
          <p:cNvPr id="5" name="Imagem 4">
            <a:extLst>
              <a:ext uri="{FF2B5EF4-FFF2-40B4-BE49-F238E27FC236}">
                <a16:creationId xmlns:a16="http://schemas.microsoft.com/office/drawing/2014/main" id="{B11C1ACC-A5DF-5E46-407C-FBC5D43FEB10}"/>
              </a:ext>
            </a:extLst>
          </p:cNvPr>
          <p:cNvPicPr>
            <a:picLocks noChangeAspect="1"/>
          </p:cNvPicPr>
          <p:nvPr/>
        </p:nvPicPr>
        <p:blipFill>
          <a:blip r:embed="rId2"/>
          <a:stretch>
            <a:fillRect/>
          </a:stretch>
        </p:blipFill>
        <p:spPr>
          <a:xfrm>
            <a:off x="2035157" y="1737708"/>
            <a:ext cx="8310252" cy="4672235"/>
          </a:xfrm>
          <a:prstGeom prst="rect">
            <a:avLst/>
          </a:prstGeom>
        </p:spPr>
      </p:pic>
    </p:spTree>
    <p:extLst>
      <p:ext uri="{BB962C8B-B14F-4D97-AF65-F5344CB8AC3E}">
        <p14:creationId xmlns:p14="http://schemas.microsoft.com/office/powerpoint/2010/main" val="2323077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18219-9BBF-056D-EA90-6BECF24246EB}"/>
              </a:ext>
            </a:extLst>
          </p:cNvPr>
          <p:cNvSpPr>
            <a:spLocks noGrp="1"/>
          </p:cNvSpPr>
          <p:nvPr>
            <p:ph type="title"/>
          </p:nvPr>
        </p:nvSpPr>
        <p:spPr/>
        <p:txBody>
          <a:bodyPr/>
          <a:lstStyle/>
          <a:p>
            <a:r>
              <a:rPr lang="pt-BR" dirty="0"/>
              <a:t>A menor unidade de valor</a:t>
            </a:r>
          </a:p>
        </p:txBody>
      </p:sp>
      <p:sp>
        <p:nvSpPr>
          <p:cNvPr id="3" name="Espaço Reservado para Conteúdo 2">
            <a:extLst>
              <a:ext uri="{FF2B5EF4-FFF2-40B4-BE49-F238E27FC236}">
                <a16:creationId xmlns:a16="http://schemas.microsoft.com/office/drawing/2014/main" id="{6F9855E7-F890-B933-A2A5-A0F75CC23A90}"/>
              </a:ext>
            </a:extLst>
          </p:cNvPr>
          <p:cNvSpPr>
            <a:spLocks noGrp="1"/>
          </p:cNvSpPr>
          <p:nvPr>
            <p:ph sz="quarter" idx="10"/>
          </p:nvPr>
        </p:nvSpPr>
        <p:spPr>
          <a:xfrm>
            <a:off x="539496" y="1435607"/>
            <a:ext cx="4628852" cy="5203731"/>
          </a:xfrm>
        </p:spPr>
        <p:txBody>
          <a:bodyPr>
            <a:normAutofit/>
          </a:bodyPr>
          <a:lstStyle/>
          <a:p>
            <a:r>
              <a:rPr lang="pt-BR" sz="1400" b="1" i="0" dirty="0">
                <a:solidFill>
                  <a:srgbClr val="3D464D"/>
                </a:solidFill>
                <a:effectLst/>
              </a:rPr>
              <a:t>Qual definição descreve melhor o conceito de menor unidade de valor?</a:t>
            </a:r>
          </a:p>
          <a:p>
            <a:r>
              <a:rPr lang="pt-BR" sz="1400" b="0" i="0" dirty="0">
                <a:solidFill>
                  <a:srgbClr val="83AD6D"/>
                </a:solidFill>
                <a:effectLst/>
              </a:rPr>
              <a:t>Um conjunto de funções e atividades, que agrupados são minimamente suficientes para que uma determinada operação possa ser realizada gerando valor para o negócio.</a:t>
            </a:r>
            <a:endParaRPr lang="pt-BR" sz="1400" dirty="0">
              <a:solidFill>
                <a:srgbClr val="3D464D"/>
              </a:solidFill>
            </a:endParaRPr>
          </a:p>
          <a:p>
            <a:r>
              <a:rPr lang="pt-BR" sz="1400" b="0" i="0" dirty="0">
                <a:solidFill>
                  <a:srgbClr val="767E85"/>
                </a:solidFill>
                <a:effectLst/>
              </a:rPr>
              <a:t>Quando encontramos a menor unidade de valor, temos mapeado exatamente tudo o que é necessário para que aquela operação, seja a criação de um produto novo ou de uma nova unidade de negócio, minimamente possa existir e gerar valor para o negócio.</a:t>
            </a:r>
            <a:endParaRPr lang="pt-BR" sz="1400" dirty="0"/>
          </a:p>
        </p:txBody>
      </p:sp>
    </p:spTree>
    <p:extLst>
      <p:ext uri="{BB962C8B-B14F-4D97-AF65-F5344CB8AC3E}">
        <p14:creationId xmlns:p14="http://schemas.microsoft.com/office/powerpoint/2010/main" val="36108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A767B7-1646-D79A-9BD9-C2E46ED63360}"/>
              </a:ext>
            </a:extLst>
          </p:cNvPr>
          <p:cNvSpPr>
            <a:spLocks noGrp="1"/>
          </p:cNvSpPr>
          <p:nvPr>
            <p:ph type="title"/>
          </p:nvPr>
        </p:nvSpPr>
        <p:spPr/>
        <p:txBody>
          <a:bodyPr/>
          <a:lstStyle/>
          <a:p>
            <a:r>
              <a:rPr lang="pt-BR" dirty="0"/>
              <a:t>Encontrando suas unidades de valor</a:t>
            </a:r>
          </a:p>
        </p:txBody>
      </p:sp>
      <p:sp>
        <p:nvSpPr>
          <p:cNvPr id="3" name="Espaço Reservado para Conteúdo 2">
            <a:extLst>
              <a:ext uri="{FF2B5EF4-FFF2-40B4-BE49-F238E27FC236}">
                <a16:creationId xmlns:a16="http://schemas.microsoft.com/office/drawing/2014/main" id="{EF641927-704B-0E5B-B0A7-F6E83E24590A}"/>
              </a:ext>
            </a:extLst>
          </p:cNvPr>
          <p:cNvSpPr>
            <a:spLocks noGrp="1"/>
          </p:cNvSpPr>
          <p:nvPr>
            <p:ph sz="quarter" idx="10"/>
          </p:nvPr>
        </p:nvSpPr>
        <p:spPr>
          <a:xfrm>
            <a:off x="539496" y="1435608"/>
            <a:ext cx="4377061" cy="4974336"/>
          </a:xfrm>
        </p:spPr>
        <p:txBody>
          <a:bodyPr/>
          <a:lstStyle/>
          <a:p>
            <a:pPr algn="l"/>
            <a:r>
              <a:rPr lang="pt-BR" sz="1400" b="0" i="0" dirty="0">
                <a:solidFill>
                  <a:srgbClr val="3D464D"/>
                </a:solidFill>
                <a:effectLst/>
              </a:rPr>
              <a:t>Na sua empresa, qual produto ou iniciativa está criado ou refinado agora? Você participa disso?</a:t>
            </a:r>
          </a:p>
          <a:p>
            <a:pPr algn="l"/>
            <a:r>
              <a:rPr lang="pt-BR" sz="1400" b="0" i="0" dirty="0">
                <a:solidFill>
                  <a:srgbClr val="3D464D"/>
                </a:solidFill>
                <a:effectLst/>
              </a:rPr>
              <a:t>Se sim, pense no seu papel dentro do contexto de todo esse produto ou iniciativa. Esse seu papel, isoladamente, gera valor para o negócio? Tome cuidado, para se lembrar que trabalhos podem ter sido necessários acontecer antes ou depois desse seu papel entrar em cena.</a:t>
            </a:r>
          </a:p>
          <a:p>
            <a:pPr algn="l"/>
            <a:r>
              <a:rPr lang="pt-BR" sz="1400" b="0" i="0" dirty="0">
                <a:solidFill>
                  <a:srgbClr val="3D464D"/>
                </a:solidFill>
                <a:effectLst/>
              </a:rPr>
              <a:t>Mapeie a cadeia de dependências desse produto ou iniciativa e tente identificar exatamente qual é a menor unidade de valor para essa iniciativa.</a:t>
            </a:r>
          </a:p>
          <a:p>
            <a:endParaRPr lang="pt-BR" dirty="0"/>
          </a:p>
        </p:txBody>
      </p:sp>
      <p:sp>
        <p:nvSpPr>
          <p:cNvPr id="4" name="Espaço Reservado para Conteúdo 2">
            <a:extLst>
              <a:ext uri="{FF2B5EF4-FFF2-40B4-BE49-F238E27FC236}">
                <a16:creationId xmlns:a16="http://schemas.microsoft.com/office/drawing/2014/main" id="{24D37587-3A45-5AD6-7BF7-CF69F9B4A590}"/>
              </a:ext>
            </a:extLst>
          </p:cNvPr>
          <p:cNvSpPr txBox="1">
            <a:spLocks/>
          </p:cNvSpPr>
          <p:nvPr/>
        </p:nvSpPr>
        <p:spPr>
          <a:xfrm>
            <a:off x="6096000" y="1433355"/>
            <a:ext cx="4377061"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b="1" dirty="0">
                <a:solidFill>
                  <a:srgbClr val="3D464D"/>
                </a:solidFill>
              </a:rPr>
              <a:t>Opinião do Instrutor: </a:t>
            </a:r>
          </a:p>
          <a:p>
            <a:pPr algn="l"/>
            <a:r>
              <a:rPr lang="pt-BR" sz="1400" dirty="0">
                <a:solidFill>
                  <a:srgbClr val="3D464D"/>
                </a:solidFill>
                <a:effectLst/>
              </a:rPr>
              <a:t>Encontrando a menor unidade de valor, você vai ter uma clareza do que é necessário focar para que aquele produto gere um resultado para o negócio. E mais importante ainda, você terá uma clareza de quais possíveis "silos" estão envolvidos, para conseguir fazer com que esses diferentes papéis ou áreas se integrem de forma ágil.</a:t>
            </a:r>
          </a:p>
          <a:p>
            <a:br>
              <a:rPr lang="pt-BR" sz="2000" dirty="0">
                <a:effectLst/>
              </a:rPr>
            </a:br>
            <a:endParaRPr lang="pt-BR" sz="1400" dirty="0">
              <a:solidFill>
                <a:srgbClr val="3D464D"/>
              </a:solidFill>
            </a:endParaRPr>
          </a:p>
          <a:p>
            <a:endParaRPr lang="pt-BR" dirty="0"/>
          </a:p>
        </p:txBody>
      </p:sp>
    </p:spTree>
    <p:extLst>
      <p:ext uri="{BB962C8B-B14F-4D97-AF65-F5344CB8AC3E}">
        <p14:creationId xmlns:p14="http://schemas.microsoft.com/office/powerpoint/2010/main" val="146416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8930F-ADD9-7DEF-D139-AF4653244256}"/>
              </a:ext>
            </a:extLst>
          </p:cNvPr>
          <p:cNvSpPr>
            <a:spLocks noGrp="1"/>
          </p:cNvSpPr>
          <p:nvPr>
            <p:ph type="title"/>
          </p:nvPr>
        </p:nvSpPr>
        <p:spPr/>
        <p:txBody>
          <a:bodyPr/>
          <a:lstStyle/>
          <a:p>
            <a:r>
              <a:rPr lang="pt-BR" dirty="0"/>
              <a:t>Business </a:t>
            </a:r>
            <a:r>
              <a:rPr lang="pt-BR" dirty="0" err="1"/>
              <a:t>Agility</a:t>
            </a:r>
            <a:endParaRPr lang="pt-BR" dirty="0"/>
          </a:p>
        </p:txBody>
      </p:sp>
      <p:pic>
        <p:nvPicPr>
          <p:cNvPr id="5" name="Imagem 4">
            <a:extLst>
              <a:ext uri="{FF2B5EF4-FFF2-40B4-BE49-F238E27FC236}">
                <a16:creationId xmlns:a16="http://schemas.microsoft.com/office/drawing/2014/main" id="{772D95D4-24A5-A354-FA4C-5903F9A7BA2D}"/>
              </a:ext>
            </a:extLst>
          </p:cNvPr>
          <p:cNvPicPr>
            <a:picLocks noChangeAspect="1"/>
          </p:cNvPicPr>
          <p:nvPr/>
        </p:nvPicPr>
        <p:blipFill>
          <a:blip r:embed="rId2"/>
          <a:stretch>
            <a:fillRect/>
          </a:stretch>
        </p:blipFill>
        <p:spPr>
          <a:xfrm>
            <a:off x="1918252" y="1669202"/>
            <a:ext cx="8355496" cy="4697672"/>
          </a:xfrm>
          <a:prstGeom prst="rect">
            <a:avLst/>
          </a:prstGeom>
        </p:spPr>
      </p:pic>
    </p:spTree>
    <p:extLst>
      <p:ext uri="{BB962C8B-B14F-4D97-AF65-F5344CB8AC3E}">
        <p14:creationId xmlns:p14="http://schemas.microsoft.com/office/powerpoint/2010/main" val="4266941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928670" cy="4469960"/>
          </a:xfrm>
        </p:spPr>
        <p:txBody>
          <a:bodyPr>
            <a:normAutofit/>
          </a:bodyPr>
          <a:lstStyle/>
          <a:p>
            <a:pPr algn="l"/>
            <a:r>
              <a:rPr lang="pt-BR" sz="1400" b="0" i="0" dirty="0">
                <a:solidFill>
                  <a:srgbClr val="3D464D"/>
                </a:solidFill>
                <a:effectLst/>
                <a:latin typeface="+mn-lt"/>
              </a:rPr>
              <a:t>Nessa aula aprendemos que </a:t>
            </a:r>
            <a:r>
              <a:rPr lang="pt-BR" sz="1400" b="1" i="0" dirty="0">
                <a:solidFill>
                  <a:srgbClr val="3D464D"/>
                </a:solidFill>
                <a:effectLst/>
                <a:latin typeface="+mn-lt"/>
              </a:rPr>
              <a:t>empresas ágeis </a:t>
            </a:r>
            <a:r>
              <a:rPr lang="pt-BR" sz="1400" b="0" i="0" dirty="0">
                <a:solidFill>
                  <a:srgbClr val="3D464D"/>
                </a:solidFill>
                <a:effectLst/>
                <a:latin typeface="+mn-lt"/>
              </a:rPr>
              <a:t>possuem um </a:t>
            </a:r>
            <a:r>
              <a:rPr lang="pt-BR" sz="1400" b="1" i="0" dirty="0">
                <a:solidFill>
                  <a:srgbClr val="3D464D"/>
                </a:solidFill>
                <a:effectLst/>
                <a:latin typeface="+mn-lt"/>
              </a:rPr>
              <a:t>foco muito forte na geração de valor para o negócio</a:t>
            </a:r>
            <a:r>
              <a:rPr lang="pt-BR" sz="1400" b="0" i="0" dirty="0">
                <a:solidFill>
                  <a:srgbClr val="3D464D"/>
                </a:solidFill>
                <a:effectLst/>
                <a:latin typeface="+mn-lt"/>
              </a:rPr>
              <a:t>.</a:t>
            </a:r>
          </a:p>
          <a:p>
            <a:pPr algn="l"/>
            <a:r>
              <a:rPr lang="pt-BR" sz="1400" b="0" i="0" dirty="0">
                <a:solidFill>
                  <a:srgbClr val="3D464D"/>
                </a:solidFill>
                <a:effectLst/>
                <a:latin typeface="+mn-lt"/>
              </a:rPr>
              <a:t>Uma maneira de </a:t>
            </a:r>
            <a:r>
              <a:rPr lang="pt-BR" sz="1400" b="1" i="0" dirty="0">
                <a:solidFill>
                  <a:srgbClr val="3D464D"/>
                </a:solidFill>
                <a:effectLst/>
                <a:latin typeface="+mn-lt"/>
              </a:rPr>
              <a:t>mapear </a:t>
            </a:r>
            <a:r>
              <a:rPr lang="pt-BR" sz="1400" b="0" i="0" dirty="0">
                <a:solidFill>
                  <a:srgbClr val="3D464D"/>
                </a:solidFill>
                <a:effectLst/>
                <a:latin typeface="+mn-lt"/>
              </a:rPr>
              <a:t>dentro da organização quais são as unidades geradoras de valor é </a:t>
            </a:r>
            <a:r>
              <a:rPr lang="pt-BR" sz="1400" b="1" i="0" dirty="0">
                <a:solidFill>
                  <a:srgbClr val="3D464D"/>
                </a:solidFill>
                <a:effectLst/>
                <a:latin typeface="+mn-lt"/>
              </a:rPr>
              <a:t>identificar as menores unidades de valor,</a:t>
            </a:r>
            <a:r>
              <a:rPr lang="pt-BR" sz="1400" b="0" i="0" dirty="0">
                <a:solidFill>
                  <a:srgbClr val="3D464D"/>
                </a:solidFill>
                <a:effectLst/>
                <a:latin typeface="+mn-lt"/>
              </a:rPr>
              <a:t> ou seja, um </a:t>
            </a:r>
            <a:r>
              <a:rPr lang="pt-BR" sz="1400" b="1" i="1" dirty="0">
                <a:solidFill>
                  <a:srgbClr val="3D464D"/>
                </a:solidFill>
                <a:effectLst/>
                <a:latin typeface="+mn-lt"/>
              </a:rPr>
              <a:t>grupo mínimo de funções e iniciativas que trabalhando em conjunto conseguem fazer com que um produto ou iniciativa gere um resultado para o negócio</a:t>
            </a:r>
            <a:r>
              <a:rPr lang="pt-BR" sz="1400" b="0" i="0" dirty="0">
                <a:solidFill>
                  <a:srgbClr val="3D464D"/>
                </a:solidFill>
                <a:effectLst/>
                <a:latin typeface="+mn-lt"/>
              </a:rPr>
              <a:t>.</a:t>
            </a:r>
          </a:p>
          <a:p>
            <a:pPr algn="l"/>
            <a:r>
              <a:rPr lang="pt-BR" sz="1400" b="0" i="0" dirty="0">
                <a:solidFill>
                  <a:srgbClr val="3D464D"/>
                </a:solidFill>
                <a:effectLst/>
                <a:latin typeface="+mn-lt"/>
              </a:rPr>
              <a:t>Esse mapeamento é importante para </a:t>
            </a:r>
            <a:r>
              <a:rPr lang="pt-BR" sz="1400" b="1" i="0" dirty="0">
                <a:solidFill>
                  <a:srgbClr val="3D464D"/>
                </a:solidFill>
                <a:effectLst/>
                <a:latin typeface="+mn-lt"/>
              </a:rPr>
              <a:t>encontrar os possíveis silos </a:t>
            </a:r>
            <a:r>
              <a:rPr lang="pt-BR" sz="1400" b="0" i="0" dirty="0">
                <a:solidFill>
                  <a:srgbClr val="3D464D"/>
                </a:solidFill>
                <a:effectLst/>
                <a:latin typeface="+mn-lt"/>
              </a:rPr>
              <a:t>existentes e mapear quais pontos de integração entre as áreas podem ocasionar gargalos que impedem uma empresa de ser realmente Ágil.</a:t>
            </a:r>
          </a:p>
          <a:p>
            <a:endParaRPr lang="pt-BR" sz="14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2215607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855619" y="2469279"/>
            <a:ext cx="10077423" cy="1137793"/>
          </a:xfrm>
        </p:spPr>
        <p:txBody>
          <a:bodyPr rtlCol="0">
            <a:normAutofit/>
          </a:bodyPr>
          <a:lstStyle/>
          <a:p>
            <a:pPr marL="0" indent="0" algn="ctr" rtl="0">
              <a:buNone/>
            </a:pPr>
            <a:r>
              <a:rPr lang="pt-BR" sz="2300" b="1" dirty="0">
                <a:solidFill>
                  <a:schemeClr val="bg1"/>
                </a:solidFill>
                <a:latin typeface="+mj-lt"/>
              </a:rPr>
              <a:t>06. Como uma Empresa aprende a ser Ágil</a:t>
            </a:r>
          </a:p>
        </p:txBody>
      </p:sp>
    </p:spTree>
    <p:extLst>
      <p:ext uri="{BB962C8B-B14F-4D97-AF65-F5344CB8AC3E}">
        <p14:creationId xmlns:p14="http://schemas.microsoft.com/office/powerpoint/2010/main" val="78475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ADF03-AB14-E5D7-DD8D-9C23E0E3A134}"/>
              </a:ext>
            </a:extLst>
          </p:cNvPr>
          <p:cNvSpPr>
            <a:spLocks noGrp="1"/>
          </p:cNvSpPr>
          <p:nvPr>
            <p:ph type="title"/>
          </p:nvPr>
        </p:nvSpPr>
        <p:spPr/>
        <p:txBody>
          <a:bodyPr/>
          <a:lstStyle/>
          <a:p>
            <a:r>
              <a:rPr lang="pt-BR" dirty="0"/>
              <a:t>Como uma empresa aprende a ser ágil</a:t>
            </a:r>
          </a:p>
        </p:txBody>
      </p:sp>
      <p:pic>
        <p:nvPicPr>
          <p:cNvPr id="5" name="Imagem 4">
            <a:extLst>
              <a:ext uri="{FF2B5EF4-FFF2-40B4-BE49-F238E27FC236}">
                <a16:creationId xmlns:a16="http://schemas.microsoft.com/office/drawing/2014/main" id="{E162F6BE-CD4A-6D4D-20A2-333A3E841F77}"/>
              </a:ext>
            </a:extLst>
          </p:cNvPr>
          <p:cNvPicPr>
            <a:picLocks noChangeAspect="1"/>
          </p:cNvPicPr>
          <p:nvPr/>
        </p:nvPicPr>
        <p:blipFill rotWithShape="1">
          <a:blip r:embed="rId2"/>
          <a:srcRect b="4905"/>
          <a:stretch/>
        </p:blipFill>
        <p:spPr>
          <a:xfrm>
            <a:off x="1934817" y="1712748"/>
            <a:ext cx="8322365" cy="4449514"/>
          </a:xfrm>
          <a:prstGeom prst="rect">
            <a:avLst/>
          </a:prstGeom>
        </p:spPr>
      </p:pic>
    </p:spTree>
    <p:extLst>
      <p:ext uri="{BB962C8B-B14F-4D97-AF65-F5344CB8AC3E}">
        <p14:creationId xmlns:p14="http://schemas.microsoft.com/office/powerpoint/2010/main" val="3179150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CCB71-FA8C-B942-56AB-965C0117221C}"/>
              </a:ext>
            </a:extLst>
          </p:cNvPr>
          <p:cNvSpPr>
            <a:spLocks noGrp="1"/>
          </p:cNvSpPr>
          <p:nvPr>
            <p:ph type="title"/>
          </p:nvPr>
        </p:nvSpPr>
        <p:spPr/>
        <p:txBody>
          <a:bodyPr/>
          <a:lstStyle/>
          <a:p>
            <a:r>
              <a:rPr lang="pt-BR" dirty="0"/>
              <a:t>Processos para se ter uma empresa ágil</a:t>
            </a:r>
          </a:p>
        </p:txBody>
      </p:sp>
      <p:sp>
        <p:nvSpPr>
          <p:cNvPr id="3" name="Espaço Reservado para Conteúdo 2">
            <a:extLst>
              <a:ext uri="{FF2B5EF4-FFF2-40B4-BE49-F238E27FC236}">
                <a16:creationId xmlns:a16="http://schemas.microsoft.com/office/drawing/2014/main" id="{95675A56-B60A-4B5A-7836-E75BADA779BE}"/>
              </a:ext>
            </a:extLst>
          </p:cNvPr>
          <p:cNvSpPr>
            <a:spLocks noGrp="1"/>
          </p:cNvSpPr>
          <p:nvPr>
            <p:ph sz="quarter" idx="10"/>
          </p:nvPr>
        </p:nvSpPr>
        <p:spPr/>
        <p:txBody>
          <a:bodyPr>
            <a:normAutofit/>
          </a:bodyPr>
          <a:lstStyle/>
          <a:p>
            <a:r>
              <a:rPr lang="pt-BR" sz="1400" b="1" i="0" dirty="0">
                <a:solidFill>
                  <a:srgbClr val="3D464D"/>
                </a:solidFill>
                <a:effectLst/>
              </a:rPr>
              <a:t>Na ordem correta, quais etapas envolvem o processo para uma empresa poder ser ágil?</a:t>
            </a:r>
          </a:p>
          <a:p>
            <a:r>
              <a:rPr lang="pt-BR" sz="1400" b="0" i="0" dirty="0">
                <a:solidFill>
                  <a:srgbClr val="83AD6D"/>
                </a:solidFill>
                <a:effectLst/>
              </a:rPr>
              <a:t>Entender, Problematizar, Pesquisar, Conectar, Praticar, Compartilhar (e repete)</a:t>
            </a:r>
            <a:endParaRPr lang="pt-BR" sz="1400" dirty="0">
              <a:solidFill>
                <a:srgbClr val="3D464D"/>
              </a:solidFill>
            </a:endParaRPr>
          </a:p>
          <a:p>
            <a:r>
              <a:rPr lang="pt-BR" sz="1400" b="0" i="0" dirty="0">
                <a:solidFill>
                  <a:srgbClr val="767E85"/>
                </a:solidFill>
                <a:effectLst/>
              </a:rPr>
              <a:t>Essas 6 etapas acontecendo de maneira repetida compreendem o processo para se caminhar para ter uma empresa ágil.</a:t>
            </a:r>
            <a:endParaRPr lang="pt-BR" sz="1400" dirty="0"/>
          </a:p>
        </p:txBody>
      </p:sp>
    </p:spTree>
    <p:extLst>
      <p:ext uri="{BB962C8B-B14F-4D97-AF65-F5344CB8AC3E}">
        <p14:creationId xmlns:p14="http://schemas.microsoft.com/office/powerpoint/2010/main" val="985795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112D2-836C-4363-5D49-DFD4E512F883}"/>
              </a:ext>
            </a:extLst>
          </p:cNvPr>
          <p:cNvSpPr>
            <a:spLocks noGrp="1"/>
          </p:cNvSpPr>
          <p:nvPr>
            <p:ph type="title"/>
          </p:nvPr>
        </p:nvSpPr>
        <p:spPr/>
        <p:txBody>
          <a:bodyPr/>
          <a:lstStyle/>
          <a:p>
            <a:r>
              <a:rPr lang="pt-BR" dirty="0"/>
              <a:t>Como sua empresa pode ser ágil? </a:t>
            </a:r>
          </a:p>
        </p:txBody>
      </p:sp>
      <p:sp>
        <p:nvSpPr>
          <p:cNvPr id="3" name="Espaço Reservado para Conteúdo 2">
            <a:extLst>
              <a:ext uri="{FF2B5EF4-FFF2-40B4-BE49-F238E27FC236}">
                <a16:creationId xmlns:a16="http://schemas.microsoft.com/office/drawing/2014/main" id="{F4BFC395-9CFB-6A73-C16F-3306126198E9}"/>
              </a:ext>
            </a:extLst>
          </p:cNvPr>
          <p:cNvSpPr>
            <a:spLocks noGrp="1"/>
          </p:cNvSpPr>
          <p:nvPr>
            <p:ph sz="quarter" idx="10"/>
          </p:nvPr>
        </p:nvSpPr>
        <p:spPr>
          <a:xfrm>
            <a:off x="539496" y="1594632"/>
            <a:ext cx="5861304" cy="5124219"/>
          </a:xfrm>
        </p:spPr>
        <p:txBody>
          <a:bodyPr>
            <a:normAutofit fontScale="92500" lnSpcReduction="20000"/>
          </a:bodyPr>
          <a:lstStyle/>
          <a:p>
            <a:pPr algn="l"/>
            <a:r>
              <a:rPr lang="pt-BR" sz="1500" b="0" i="0" dirty="0">
                <a:solidFill>
                  <a:srgbClr val="3D464D"/>
                </a:solidFill>
                <a:effectLst/>
                <a:latin typeface="Source Serif Pro" panose="02040603050405020204" pitchFamily="18" charset="0"/>
              </a:rPr>
              <a:t>Reflita sobre a sua organização. Como você a classificaria em termos da agilidade?</a:t>
            </a:r>
          </a:p>
          <a:p>
            <a:pPr algn="l"/>
            <a:r>
              <a:rPr lang="pt-BR" sz="1500" b="0" i="0" dirty="0">
                <a:solidFill>
                  <a:srgbClr val="3D464D"/>
                </a:solidFill>
                <a:effectLst/>
                <a:latin typeface="Source Serif Pro" panose="02040603050405020204" pitchFamily="18" charset="0"/>
              </a:rPr>
              <a:t>Se você acha que ela está muito para trás e é muito burocrática e engessada, então como você imagina que poderia melhorar esse cenário? Quais problemas você enxerga que poderiam ser melhorados e otimizados? Além disso, o que você imagina que precisaria estudar, conectar e praticar para poder resolver esse problema?</a:t>
            </a:r>
          </a:p>
          <a:p>
            <a:pPr algn="l"/>
            <a:r>
              <a:rPr lang="pt-BR" sz="1500" b="0" i="0" dirty="0">
                <a:solidFill>
                  <a:srgbClr val="3D464D"/>
                </a:solidFill>
                <a:effectLst/>
                <a:latin typeface="Source Serif Pro" panose="02040603050405020204" pitchFamily="18" charset="0"/>
              </a:rPr>
              <a:t>Se você já considera sua empresa como sendo uma organização já ágil, será que não existem pontos de melhoria? Tente fazer um pente fino do cenário e do seu ambiente.</a:t>
            </a:r>
          </a:p>
          <a:p>
            <a:pPr algn="l"/>
            <a:r>
              <a:rPr lang="pt-BR" sz="1500" b="0" i="0" dirty="0">
                <a:solidFill>
                  <a:srgbClr val="3D464D"/>
                </a:solidFill>
                <a:effectLst/>
                <a:latin typeface="Source Serif Pro" panose="02040603050405020204" pitchFamily="18" charset="0"/>
              </a:rPr>
              <a:t>Agora que você fez esse exercício, vamos dar um passo para trás. Pense se essas soluções que você chegou realmente estão relacionados com a realidade da sua empresa. Será que você não deu um passo longo demais? Ou então curto demais?</a:t>
            </a:r>
          </a:p>
          <a:p>
            <a:endParaRPr lang="pt-BR" dirty="0"/>
          </a:p>
        </p:txBody>
      </p:sp>
      <p:sp>
        <p:nvSpPr>
          <p:cNvPr id="4" name="Espaço Reservado para Conteúdo 2">
            <a:extLst>
              <a:ext uri="{FF2B5EF4-FFF2-40B4-BE49-F238E27FC236}">
                <a16:creationId xmlns:a16="http://schemas.microsoft.com/office/drawing/2014/main" id="{899411F6-A746-1FC6-1483-043507660B02}"/>
              </a:ext>
            </a:extLst>
          </p:cNvPr>
          <p:cNvSpPr txBox="1">
            <a:spLocks/>
          </p:cNvSpPr>
          <p:nvPr/>
        </p:nvSpPr>
        <p:spPr>
          <a:xfrm>
            <a:off x="6844749" y="1594632"/>
            <a:ext cx="4807755" cy="512421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pt-BR" sz="1400" b="1" dirty="0">
                <a:solidFill>
                  <a:srgbClr val="3D464D"/>
                </a:solidFill>
              </a:rPr>
              <a:t>Opinião do Instrutor: </a:t>
            </a:r>
          </a:p>
          <a:p>
            <a:r>
              <a:rPr lang="pt-BR" sz="1400" b="0" i="0" dirty="0">
                <a:solidFill>
                  <a:srgbClr val="3D464D"/>
                </a:solidFill>
                <a:effectLst/>
              </a:rPr>
              <a:t>Quando falamos de um processo de transformação ágil, não há receitas de bolo. Não há processos mágicos que vão resolver nosso problema. Tudo precisa ser contextualizado dentro da realidade da empresa e pensando no que é viável para esse ambiente.</a:t>
            </a:r>
            <a:endParaRPr lang="pt-BR" sz="1400" dirty="0">
              <a:solidFill>
                <a:srgbClr val="3D464D"/>
              </a:solidFill>
            </a:endParaRPr>
          </a:p>
        </p:txBody>
      </p:sp>
    </p:spTree>
    <p:extLst>
      <p:ext uri="{BB962C8B-B14F-4D97-AF65-F5344CB8AC3E}">
        <p14:creationId xmlns:p14="http://schemas.microsoft.com/office/powerpoint/2010/main" val="3182603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AD978-FCF6-7978-55A9-D4C61FE1AD4F}"/>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EC0EE639-642B-00F0-4C40-28C3958867FC}"/>
              </a:ext>
            </a:extLst>
          </p:cNvPr>
          <p:cNvSpPr>
            <a:spLocks noGrp="1"/>
          </p:cNvSpPr>
          <p:nvPr>
            <p:ph sz="quarter" idx="13"/>
          </p:nvPr>
        </p:nvSpPr>
        <p:spPr>
          <a:xfrm>
            <a:off x="225287" y="2560319"/>
            <a:ext cx="11781183" cy="4065767"/>
          </a:xfrm>
        </p:spPr>
        <p:txBody>
          <a:bodyPr>
            <a:normAutofit fontScale="85000" lnSpcReduction="20000"/>
          </a:bodyPr>
          <a:lstStyle/>
          <a:p>
            <a:pPr marL="342900" indent="-342900">
              <a:buFontTx/>
              <a:buChar char="-"/>
            </a:pPr>
            <a:r>
              <a:rPr lang="pt-BR" sz="1300" b="1" dirty="0">
                <a:solidFill>
                  <a:srgbClr val="3D464D"/>
                </a:solidFill>
                <a:latin typeface="+mn-lt"/>
              </a:rPr>
              <a:t>B</a:t>
            </a:r>
            <a:r>
              <a:rPr lang="pt-BR" sz="1300" b="1" dirty="0">
                <a:solidFill>
                  <a:srgbClr val="3D464D"/>
                </a:solidFill>
                <a:effectLst/>
                <a:latin typeface="+mn-lt"/>
              </a:rPr>
              <a:t>usiness </a:t>
            </a:r>
            <a:r>
              <a:rPr lang="pt-BR" sz="1300" b="1" dirty="0" err="1">
                <a:solidFill>
                  <a:srgbClr val="3D464D"/>
                </a:solidFill>
                <a:effectLst/>
                <a:latin typeface="+mn-lt"/>
              </a:rPr>
              <a:t>agility</a:t>
            </a:r>
            <a:r>
              <a:rPr lang="pt-BR" sz="1300" b="1" dirty="0">
                <a:solidFill>
                  <a:srgbClr val="3D464D"/>
                </a:solidFill>
                <a:effectLst/>
                <a:latin typeface="+mn-lt"/>
              </a:rPr>
              <a:t>: </a:t>
            </a:r>
            <a:r>
              <a:rPr lang="pt-BR" sz="1300" b="0" i="0" dirty="0">
                <a:solidFill>
                  <a:srgbClr val="3D464D"/>
                </a:solidFill>
                <a:effectLst/>
                <a:latin typeface="+mn-lt"/>
              </a:rPr>
              <a:t>tema que está na moda -&gt;  </a:t>
            </a:r>
            <a:r>
              <a:rPr lang="pt-BR" sz="1300" b="1" dirty="0">
                <a:solidFill>
                  <a:srgbClr val="3D464D"/>
                </a:solidFill>
                <a:latin typeface="+mn-lt"/>
              </a:rPr>
              <a:t>O</a:t>
            </a:r>
            <a:r>
              <a:rPr lang="pt-BR" sz="1300" b="1" i="0" dirty="0">
                <a:solidFill>
                  <a:srgbClr val="3D464D"/>
                </a:solidFill>
                <a:effectLst/>
                <a:latin typeface="+mn-lt"/>
              </a:rPr>
              <a:t> que é </a:t>
            </a:r>
            <a:r>
              <a:rPr lang="pt-BR" sz="1300" b="1" i="1" dirty="0">
                <a:solidFill>
                  <a:srgbClr val="3D464D"/>
                </a:solidFill>
                <a:effectLst/>
                <a:latin typeface="+mn-lt"/>
              </a:rPr>
              <a:t>business </a:t>
            </a:r>
            <a:r>
              <a:rPr lang="pt-BR" sz="1300" b="1" i="1" dirty="0" err="1">
                <a:solidFill>
                  <a:srgbClr val="3D464D"/>
                </a:solidFill>
                <a:effectLst/>
                <a:latin typeface="+mn-lt"/>
              </a:rPr>
              <a:t>agility</a:t>
            </a:r>
            <a:r>
              <a:rPr lang="pt-BR" sz="1300" b="1" i="1" dirty="0">
                <a:solidFill>
                  <a:srgbClr val="3D464D"/>
                </a:solidFill>
                <a:effectLst/>
                <a:latin typeface="+mn-lt"/>
              </a:rPr>
              <a:t>: </a:t>
            </a:r>
            <a:r>
              <a:rPr lang="pt-BR" sz="1300" b="0" i="0" dirty="0">
                <a:solidFill>
                  <a:srgbClr val="3D464D"/>
                </a:solidFill>
                <a:effectLst/>
                <a:latin typeface="+mn-lt"/>
              </a:rPr>
              <a:t> </a:t>
            </a:r>
            <a:r>
              <a:rPr lang="pt-BR" sz="1300" b="1" i="0" dirty="0">
                <a:solidFill>
                  <a:srgbClr val="3D464D"/>
                </a:solidFill>
                <a:effectLst/>
                <a:latin typeface="+mn-lt"/>
              </a:rPr>
              <a:t>origem do ágil e </a:t>
            </a:r>
            <a:r>
              <a:rPr lang="pt-BR" sz="1300" b="0" i="0" dirty="0">
                <a:solidFill>
                  <a:srgbClr val="3D464D"/>
                </a:solidFill>
                <a:effectLst/>
                <a:latin typeface="+mn-lt"/>
              </a:rPr>
              <a:t>empresa ágil hoje; Porquê a </a:t>
            </a:r>
            <a:r>
              <a:rPr lang="pt-BR" sz="1300" b="0" i="1" dirty="0">
                <a:solidFill>
                  <a:srgbClr val="3D464D"/>
                </a:solidFill>
                <a:effectLst/>
                <a:latin typeface="+mn-lt"/>
              </a:rPr>
              <a:t>business </a:t>
            </a:r>
            <a:r>
              <a:rPr lang="pt-BR" sz="1300" b="0" i="1" dirty="0" err="1">
                <a:solidFill>
                  <a:srgbClr val="3D464D"/>
                </a:solidFill>
                <a:effectLst/>
                <a:latin typeface="+mn-lt"/>
              </a:rPr>
              <a:t>agility</a:t>
            </a:r>
            <a:r>
              <a:rPr lang="pt-BR" sz="1300" b="0" i="0" dirty="0">
                <a:solidFill>
                  <a:srgbClr val="3D464D"/>
                </a:solidFill>
                <a:effectLst/>
                <a:latin typeface="+mn-lt"/>
              </a:rPr>
              <a:t> é necessária.</a:t>
            </a:r>
          </a:p>
          <a:p>
            <a:pPr marL="342900" indent="-342900">
              <a:buFontTx/>
              <a:buChar char="-"/>
            </a:pPr>
            <a:r>
              <a:rPr lang="pt-BR" sz="1300" b="1" dirty="0">
                <a:solidFill>
                  <a:srgbClr val="3D464D"/>
                </a:solidFill>
                <a:latin typeface="+mn-lt"/>
              </a:rPr>
              <a:t>Complexidade:  </a:t>
            </a:r>
            <a:r>
              <a:rPr lang="pt-BR" sz="1300" dirty="0">
                <a:solidFill>
                  <a:srgbClr val="3D464D"/>
                </a:solidFill>
                <a:latin typeface="+mn-lt"/>
              </a:rPr>
              <a:t>Forma de avaliar níveis de complexidade</a:t>
            </a:r>
          </a:p>
          <a:p>
            <a:pPr marL="342900" indent="-342900">
              <a:buFontTx/>
              <a:buChar char="-"/>
            </a:pPr>
            <a:r>
              <a:rPr lang="pt-BR" sz="1300" b="1" i="0" dirty="0">
                <a:solidFill>
                  <a:srgbClr val="3D464D"/>
                </a:solidFill>
                <a:effectLst/>
                <a:latin typeface="+mn-lt"/>
              </a:rPr>
              <a:t>CYNEFIN</a:t>
            </a:r>
          </a:p>
          <a:p>
            <a:pPr marL="342900" indent="-342900">
              <a:buFontTx/>
              <a:buChar char="-"/>
            </a:pPr>
            <a:r>
              <a:rPr lang="pt-BR" sz="1300" b="1" dirty="0">
                <a:solidFill>
                  <a:srgbClr val="3D464D"/>
                </a:solidFill>
                <a:latin typeface="+mn-lt"/>
              </a:rPr>
              <a:t>P</a:t>
            </a:r>
            <a:r>
              <a:rPr lang="pt-BR" sz="1300" b="1" i="0" dirty="0">
                <a:solidFill>
                  <a:srgbClr val="3D464D"/>
                </a:solidFill>
                <a:effectLst/>
                <a:latin typeface="+mn-lt"/>
              </a:rPr>
              <a:t>roblemas intelectivos e subjetivos</a:t>
            </a:r>
          </a:p>
          <a:p>
            <a:pPr marL="342900" indent="-342900">
              <a:buFontTx/>
              <a:buChar char="-"/>
            </a:pPr>
            <a:r>
              <a:rPr lang="pt-BR" sz="1300" b="1" i="0" dirty="0">
                <a:solidFill>
                  <a:srgbClr val="3D464D"/>
                </a:solidFill>
                <a:effectLst/>
                <a:latin typeface="+mn-lt"/>
              </a:rPr>
              <a:t>Estrutura organizacional:</a:t>
            </a:r>
            <a:r>
              <a:rPr lang="pt-BR" sz="1300" b="0" i="0" dirty="0">
                <a:solidFill>
                  <a:srgbClr val="3D464D"/>
                </a:solidFill>
                <a:effectLst/>
                <a:latin typeface="+mn-lt"/>
              </a:rPr>
              <a:t> Estilos de </a:t>
            </a:r>
            <a:r>
              <a:rPr lang="pt-BR" sz="1300" i="0" dirty="0">
                <a:solidFill>
                  <a:srgbClr val="3D464D"/>
                </a:solidFill>
                <a:effectLst/>
                <a:latin typeface="+mn-lt"/>
              </a:rPr>
              <a:t>estrutura organizacional</a:t>
            </a:r>
          </a:p>
          <a:p>
            <a:pPr marL="342900" indent="-342900">
              <a:buFontTx/>
              <a:buChar char="-"/>
            </a:pPr>
            <a:r>
              <a:rPr lang="pt-BR" sz="1300" b="1" i="0" dirty="0">
                <a:solidFill>
                  <a:srgbClr val="3D464D"/>
                </a:solidFill>
                <a:effectLst/>
                <a:latin typeface="+mn-lt"/>
              </a:rPr>
              <a:t>Geração de valor:  </a:t>
            </a:r>
            <a:r>
              <a:rPr lang="pt-BR" sz="1300" b="0" i="0" dirty="0">
                <a:solidFill>
                  <a:srgbClr val="3D464D"/>
                </a:solidFill>
                <a:effectLst/>
                <a:latin typeface="+mn-lt"/>
              </a:rPr>
              <a:t>menor </a:t>
            </a:r>
            <a:r>
              <a:rPr lang="pt-BR" sz="1300" i="0" dirty="0">
                <a:solidFill>
                  <a:srgbClr val="3D464D"/>
                </a:solidFill>
                <a:effectLst/>
                <a:latin typeface="+mn-lt"/>
              </a:rPr>
              <a:t>unidade de valor</a:t>
            </a:r>
          </a:p>
          <a:p>
            <a:pPr marL="342900" indent="-342900">
              <a:buFontTx/>
              <a:buChar char="-"/>
            </a:pPr>
            <a:r>
              <a:rPr lang="pt-BR" sz="1300" b="0" i="0" dirty="0">
                <a:solidFill>
                  <a:srgbClr val="3D464D"/>
                </a:solidFill>
                <a:effectLst/>
                <a:latin typeface="+mn-lt"/>
              </a:rPr>
              <a:t> </a:t>
            </a:r>
            <a:r>
              <a:rPr lang="pt-BR" sz="1300" b="1" dirty="0" err="1">
                <a:solidFill>
                  <a:srgbClr val="3D464D"/>
                </a:solidFill>
                <a:latin typeface="+mn-lt"/>
              </a:rPr>
              <a:t>R</a:t>
            </a:r>
            <a:r>
              <a:rPr lang="pt-BR" sz="1300" b="1" i="0" dirty="0" err="1">
                <a:solidFill>
                  <a:srgbClr val="3D464D"/>
                </a:solidFill>
                <a:effectLst/>
                <a:latin typeface="+mn-lt"/>
              </a:rPr>
              <a:t>aio-x</a:t>
            </a:r>
            <a:r>
              <a:rPr lang="pt-BR" sz="1300" b="1" i="0" dirty="0">
                <a:solidFill>
                  <a:srgbClr val="3D464D"/>
                </a:solidFill>
                <a:effectLst/>
                <a:latin typeface="+mn-lt"/>
              </a:rPr>
              <a:t> da verdadeira empresa ágil: </a:t>
            </a:r>
            <a:r>
              <a:rPr lang="pt-BR" sz="1300" i="0" dirty="0">
                <a:solidFill>
                  <a:srgbClr val="3D464D"/>
                </a:solidFill>
                <a:effectLst/>
                <a:latin typeface="+mn-lt"/>
              </a:rPr>
              <a:t>E</a:t>
            </a:r>
            <a:r>
              <a:rPr lang="pt-BR" sz="1300" b="0" i="0" dirty="0">
                <a:solidFill>
                  <a:srgbClr val="3D464D"/>
                </a:solidFill>
                <a:effectLst/>
                <a:latin typeface="+mn-lt"/>
              </a:rPr>
              <a:t>struturas dos modelos organizados por silos, por áreas de negócios, por especialidades e modelos focados na geração de valor.</a:t>
            </a:r>
          </a:p>
          <a:p>
            <a:pPr marL="342900" indent="-342900">
              <a:buFontTx/>
              <a:buChar char="-"/>
            </a:pPr>
            <a:r>
              <a:rPr lang="pt-BR" sz="1300" b="1" dirty="0">
                <a:solidFill>
                  <a:srgbClr val="3D464D"/>
                </a:solidFill>
                <a:latin typeface="+mn-lt"/>
              </a:rPr>
              <a:t>Fluxo de aprendizagem: </a:t>
            </a:r>
            <a:r>
              <a:rPr lang="pt-BR" sz="1400" dirty="0">
                <a:solidFill>
                  <a:srgbClr val="3D464D"/>
                </a:solidFill>
                <a:latin typeface="+mn-lt"/>
              </a:rPr>
              <a:t>L</a:t>
            </a:r>
            <a:r>
              <a:rPr lang="pt-BR" sz="1400" b="0" dirty="0">
                <a:solidFill>
                  <a:srgbClr val="3D464D"/>
                </a:solidFill>
                <a:effectLst/>
                <a:latin typeface="+mn-lt"/>
              </a:rPr>
              <a:t>ooping de aprendizagem contínua/emergente (</a:t>
            </a:r>
            <a:r>
              <a:rPr lang="pt-BR" sz="1400" b="0" dirty="0" err="1">
                <a:solidFill>
                  <a:srgbClr val="3D464D"/>
                </a:solidFill>
                <a:effectLst/>
                <a:latin typeface="+mn-lt"/>
              </a:rPr>
              <a:t>learning</a:t>
            </a:r>
            <a:r>
              <a:rPr lang="pt-BR" sz="1400" b="0" dirty="0">
                <a:solidFill>
                  <a:srgbClr val="3D464D"/>
                </a:solidFill>
                <a:effectLst/>
                <a:latin typeface="+mn-lt"/>
              </a:rPr>
              <a:t> 3.0) </a:t>
            </a:r>
            <a:endParaRPr lang="pt-BR" sz="1400" b="1" dirty="0">
              <a:solidFill>
                <a:srgbClr val="3D464D"/>
              </a:solidFill>
              <a:effectLst/>
              <a:latin typeface="+mn-lt"/>
            </a:endParaRPr>
          </a:p>
          <a:p>
            <a:pPr marL="342900" indent="-342900">
              <a:buFontTx/>
              <a:buChar char="-"/>
            </a:pPr>
            <a:endParaRPr lang="pt-BR" sz="1400" b="0" i="0" dirty="0">
              <a:solidFill>
                <a:srgbClr val="3D464D"/>
              </a:solidFill>
              <a:effectLst/>
              <a:latin typeface="+mn-lt"/>
            </a:endParaRPr>
          </a:p>
          <a:p>
            <a:pPr marL="342900" indent="-342900">
              <a:buFontTx/>
              <a:buChar char="-"/>
            </a:pPr>
            <a:endParaRPr lang="pt-BR" sz="1200" dirty="0">
              <a:solidFill>
                <a:srgbClr val="3D464D"/>
              </a:solidFill>
              <a:latin typeface="+mn-lt"/>
            </a:endParaRPr>
          </a:p>
          <a:p>
            <a:pPr marL="342900" indent="-342900">
              <a:lnSpc>
                <a:spcPct val="100000"/>
              </a:lnSpc>
              <a:buFontTx/>
              <a:buChar char="-"/>
            </a:pPr>
            <a:endParaRPr lang="pt-BR" sz="1200" b="0" i="0" dirty="0">
              <a:solidFill>
                <a:srgbClr val="3D464D"/>
              </a:solidFill>
              <a:effectLst/>
              <a:latin typeface="+mn-lt"/>
            </a:endParaRPr>
          </a:p>
          <a:p>
            <a:endParaRPr lang="pt-BR" dirty="0"/>
          </a:p>
        </p:txBody>
      </p:sp>
    </p:spTree>
    <p:extLst>
      <p:ext uri="{BB962C8B-B14F-4D97-AF65-F5344CB8AC3E}">
        <p14:creationId xmlns:p14="http://schemas.microsoft.com/office/powerpoint/2010/main" val="341910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56EA6-1904-4E13-69A7-2165AE5FEF20}"/>
              </a:ext>
            </a:extLst>
          </p:cNvPr>
          <p:cNvSpPr>
            <a:spLocks noGrp="1"/>
          </p:cNvSpPr>
          <p:nvPr>
            <p:ph type="title"/>
          </p:nvPr>
        </p:nvSpPr>
        <p:spPr/>
        <p:txBody>
          <a:bodyPr/>
          <a:lstStyle/>
          <a:p>
            <a:r>
              <a:rPr lang="pt-BR" dirty="0"/>
              <a:t>Por que Business </a:t>
            </a:r>
            <a:r>
              <a:rPr lang="pt-BR" dirty="0" err="1"/>
              <a:t>Agility</a:t>
            </a:r>
            <a:r>
              <a:rPr lang="pt-BR" dirty="0"/>
              <a:t>? </a:t>
            </a:r>
          </a:p>
        </p:txBody>
      </p:sp>
      <p:pic>
        <p:nvPicPr>
          <p:cNvPr id="5" name="Imagem 4">
            <a:extLst>
              <a:ext uri="{FF2B5EF4-FFF2-40B4-BE49-F238E27FC236}">
                <a16:creationId xmlns:a16="http://schemas.microsoft.com/office/drawing/2014/main" id="{FF7031B0-46C4-7342-73E3-4F873EEC76AB}"/>
              </a:ext>
            </a:extLst>
          </p:cNvPr>
          <p:cNvPicPr>
            <a:picLocks noChangeAspect="1"/>
          </p:cNvPicPr>
          <p:nvPr/>
        </p:nvPicPr>
        <p:blipFill>
          <a:blip r:embed="rId2"/>
          <a:stretch>
            <a:fillRect/>
          </a:stretch>
        </p:blipFill>
        <p:spPr>
          <a:xfrm>
            <a:off x="1781364" y="1558347"/>
            <a:ext cx="8629272" cy="4851597"/>
          </a:xfrm>
          <a:prstGeom prst="rect">
            <a:avLst/>
          </a:prstGeom>
        </p:spPr>
      </p:pic>
    </p:spTree>
    <p:extLst>
      <p:ext uri="{BB962C8B-B14F-4D97-AF65-F5344CB8AC3E}">
        <p14:creationId xmlns:p14="http://schemas.microsoft.com/office/powerpoint/2010/main" val="17906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9D0B3-A13D-660D-A832-9A64CA3BB286}"/>
              </a:ext>
            </a:extLst>
          </p:cNvPr>
          <p:cNvSpPr>
            <a:spLocks noGrp="1"/>
          </p:cNvSpPr>
          <p:nvPr>
            <p:ph type="title"/>
          </p:nvPr>
        </p:nvSpPr>
        <p:spPr/>
        <p:txBody>
          <a:bodyPr/>
          <a:lstStyle/>
          <a:p>
            <a:r>
              <a:rPr lang="pt-BR" dirty="0"/>
              <a:t>Por que Business </a:t>
            </a:r>
            <a:r>
              <a:rPr lang="pt-BR" dirty="0" err="1"/>
              <a:t>Agility</a:t>
            </a:r>
            <a:r>
              <a:rPr lang="pt-BR" dirty="0"/>
              <a:t>? </a:t>
            </a:r>
          </a:p>
        </p:txBody>
      </p:sp>
      <p:pic>
        <p:nvPicPr>
          <p:cNvPr id="5" name="Imagem 4">
            <a:extLst>
              <a:ext uri="{FF2B5EF4-FFF2-40B4-BE49-F238E27FC236}">
                <a16:creationId xmlns:a16="http://schemas.microsoft.com/office/drawing/2014/main" id="{2B317C11-3302-86A3-2D2E-C9D51D2F201F}"/>
              </a:ext>
            </a:extLst>
          </p:cNvPr>
          <p:cNvPicPr>
            <a:picLocks noChangeAspect="1"/>
          </p:cNvPicPr>
          <p:nvPr/>
        </p:nvPicPr>
        <p:blipFill>
          <a:blip r:embed="rId2"/>
          <a:stretch>
            <a:fillRect/>
          </a:stretch>
        </p:blipFill>
        <p:spPr>
          <a:xfrm>
            <a:off x="2033799" y="1842198"/>
            <a:ext cx="8124402" cy="4567746"/>
          </a:xfrm>
          <a:prstGeom prst="rect">
            <a:avLst/>
          </a:prstGeom>
        </p:spPr>
      </p:pic>
    </p:spTree>
    <p:extLst>
      <p:ext uri="{BB962C8B-B14F-4D97-AF65-F5344CB8AC3E}">
        <p14:creationId xmlns:p14="http://schemas.microsoft.com/office/powerpoint/2010/main" val="212600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B5DCC-175D-0838-2A35-B167EDF04F3B}"/>
              </a:ext>
            </a:extLst>
          </p:cNvPr>
          <p:cNvSpPr>
            <a:spLocks noGrp="1"/>
          </p:cNvSpPr>
          <p:nvPr>
            <p:ph type="title"/>
          </p:nvPr>
        </p:nvSpPr>
        <p:spPr/>
        <p:txBody>
          <a:bodyPr/>
          <a:lstStyle/>
          <a:p>
            <a:r>
              <a:rPr lang="pt-BR" dirty="0"/>
              <a:t>Rascunhe o business </a:t>
            </a:r>
            <a:r>
              <a:rPr lang="pt-BR" dirty="0" err="1"/>
              <a:t>agility</a:t>
            </a:r>
            <a:endParaRPr lang="pt-BR" dirty="0"/>
          </a:p>
        </p:txBody>
      </p:sp>
      <p:sp>
        <p:nvSpPr>
          <p:cNvPr id="3" name="Espaço Reservado para Conteúdo 2">
            <a:extLst>
              <a:ext uri="{FF2B5EF4-FFF2-40B4-BE49-F238E27FC236}">
                <a16:creationId xmlns:a16="http://schemas.microsoft.com/office/drawing/2014/main" id="{BE8AB0E6-D776-DBB8-1664-630E721072A5}"/>
              </a:ext>
            </a:extLst>
          </p:cNvPr>
          <p:cNvSpPr>
            <a:spLocks noGrp="1"/>
          </p:cNvSpPr>
          <p:nvPr>
            <p:ph sz="quarter" idx="10"/>
          </p:nvPr>
        </p:nvSpPr>
        <p:spPr>
          <a:xfrm>
            <a:off x="539495" y="1435607"/>
            <a:ext cx="11281443" cy="5071209"/>
          </a:xfrm>
        </p:spPr>
        <p:txBody>
          <a:bodyPr>
            <a:normAutofit/>
          </a:bodyPr>
          <a:lstStyle/>
          <a:p>
            <a:r>
              <a:rPr lang="pt-BR" sz="1400" b="0" i="0" dirty="0">
                <a:solidFill>
                  <a:srgbClr val="3D464D"/>
                </a:solidFill>
                <a:effectLst/>
              </a:rPr>
              <a:t>Pense no contexto da empresa onde você trabalha. Desenhe mentalmente ou em uma folha de papel ou um documento de texto pelo menos 5 áreas existentes dentro dessa organização. Comece a ligar essas áreas através de setas direcionais que identificam como essas áreas se relacionam, como por exemplo:</a:t>
            </a:r>
            <a:endParaRPr lang="pt-BR" sz="1400" dirty="0">
              <a:solidFill>
                <a:srgbClr val="3D464D"/>
              </a:solidFill>
            </a:endParaRPr>
          </a:p>
          <a:p>
            <a:pPr algn="l"/>
            <a:r>
              <a:rPr lang="pt-BR" sz="1400" b="0" i="0" dirty="0">
                <a:solidFill>
                  <a:srgbClr val="3D464D"/>
                </a:solidFill>
                <a:effectLst/>
              </a:rPr>
              <a:t>Nesse caso, a área de vendas depende da área de recursos humanos quando ela precisa contratar uma nova pessoa. Tente pensar em pelo menos 5 interações entre as áreas.</a:t>
            </a:r>
          </a:p>
          <a:p>
            <a:pPr algn="l"/>
            <a:r>
              <a:rPr lang="pt-BR" sz="1400" b="0" i="0" dirty="0">
                <a:solidFill>
                  <a:srgbClr val="3D464D"/>
                </a:solidFill>
                <a:effectLst/>
              </a:rPr>
              <a:t>Agora com essas áreas e suas interações mapeadas, pense se esse processo que integra essas áreas (por exemplo, o processo de contratação de vendedores) é burocrático ou não e quando você encontrar um processo burocrático, pense em como poderia agilizar esse processo, sem perder os controles necessários, mas eliminando burocracias desnecessárias.</a:t>
            </a:r>
          </a:p>
          <a:p>
            <a:r>
              <a:rPr lang="pt-BR" sz="1400" b="1" i="0" dirty="0">
                <a:solidFill>
                  <a:srgbClr val="3D464D"/>
                </a:solidFill>
                <a:effectLst/>
              </a:rPr>
              <a:t>Opinião do Instrutor: </a:t>
            </a:r>
          </a:p>
          <a:p>
            <a:r>
              <a:rPr lang="pt-BR" sz="1400" b="0" i="0" dirty="0">
                <a:solidFill>
                  <a:srgbClr val="3D464D"/>
                </a:solidFill>
                <a:effectLst/>
              </a:rPr>
              <a:t>O objetivo de Business </a:t>
            </a:r>
            <a:r>
              <a:rPr lang="pt-BR" sz="1400" b="0" i="0" dirty="0" err="1">
                <a:solidFill>
                  <a:srgbClr val="3D464D"/>
                </a:solidFill>
                <a:effectLst/>
              </a:rPr>
              <a:t>Agility</a:t>
            </a:r>
            <a:r>
              <a:rPr lang="pt-BR" sz="1400" b="0" i="0" dirty="0">
                <a:solidFill>
                  <a:srgbClr val="3D464D"/>
                </a:solidFill>
                <a:effectLst/>
              </a:rPr>
              <a:t> é justamente remover essas barreiras burocráticas existentes entre as áreas, fazendo com que a organização se torne mais ágil.</a:t>
            </a:r>
          </a:p>
          <a:p>
            <a:endParaRPr lang="pt-BR" dirty="0"/>
          </a:p>
        </p:txBody>
      </p:sp>
      <p:sp>
        <p:nvSpPr>
          <p:cNvPr id="4" name="Rectangle 1">
            <a:extLst>
              <a:ext uri="{FF2B5EF4-FFF2-40B4-BE49-F238E27FC236}">
                <a16:creationId xmlns:a16="http://schemas.microsoft.com/office/drawing/2014/main" id="{EC1CB077-3C8D-8B3C-7D11-A5E7EF28AA50}"/>
              </a:ext>
            </a:extLst>
          </p:cNvPr>
          <p:cNvSpPr>
            <a:spLocks noChangeArrowheads="1"/>
          </p:cNvSpPr>
          <p:nvPr/>
        </p:nvSpPr>
        <p:spPr bwMode="auto">
          <a:xfrm>
            <a:off x="3415216" y="2226961"/>
            <a:ext cx="5768540" cy="169277"/>
          </a:xfrm>
          <a:prstGeom prst="rect">
            <a:avLst/>
          </a:prstGeom>
          <a:solidFill>
            <a:srgbClr val="F0F3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0" i="0" u="none" strike="noStrike" cap="none" normalizeH="0" baseline="0" dirty="0">
                <a:ln>
                  <a:noFill/>
                </a:ln>
                <a:solidFill>
                  <a:srgbClr val="3D464D"/>
                </a:solidFill>
                <a:effectLst/>
                <a:latin typeface="Arial Unicode MS"/>
              </a:rPr>
              <a:t>Vendas </a:t>
            </a:r>
            <a:r>
              <a:rPr kumimoji="0" lang="pt-BR" altLang="pt-BR" sz="1000" b="0" i="0" u="none" strike="noStrike" cap="none" normalizeH="0" baseline="0" dirty="0">
                <a:ln>
                  <a:noFill/>
                </a:ln>
                <a:solidFill>
                  <a:srgbClr val="6A737D"/>
                </a:solidFill>
                <a:effectLst/>
                <a:latin typeface="Arial Unicode MS"/>
              </a:rPr>
              <a:t>--- precisa contratar ---&gt; Recursos Humanos</a:t>
            </a:r>
            <a:r>
              <a:rPr kumimoji="0" lang="pt-BR" altLang="pt-BR" sz="1100" b="0" i="0" u="none" strike="noStrike" cap="none" normalizeH="0" baseline="0" dirty="0">
                <a:ln>
                  <a:noFill/>
                </a:ln>
                <a:solidFill>
                  <a:schemeClr val="tx1"/>
                </a:solidFill>
                <a:effectLst/>
              </a:rPr>
              <a:t> </a:t>
            </a: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997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3F202-220C-087F-CB12-00D1984C30BF}"/>
              </a:ext>
            </a:extLst>
          </p:cNvPr>
          <p:cNvSpPr>
            <a:spLocks noGrp="1"/>
          </p:cNvSpPr>
          <p:nvPr>
            <p:ph type="title"/>
          </p:nvPr>
        </p:nvSpPr>
        <p:spPr/>
        <p:txBody>
          <a:bodyPr/>
          <a:lstStyle/>
          <a:p>
            <a:r>
              <a:rPr lang="pt-BR" dirty="0"/>
              <a:t>Propósito do Business </a:t>
            </a:r>
            <a:r>
              <a:rPr lang="pt-BR" dirty="0" err="1"/>
              <a:t>Agility</a:t>
            </a:r>
            <a:endParaRPr lang="pt-BR" dirty="0"/>
          </a:p>
        </p:txBody>
      </p:sp>
      <p:sp>
        <p:nvSpPr>
          <p:cNvPr id="3" name="Espaço Reservado para Conteúdo 2">
            <a:extLst>
              <a:ext uri="{FF2B5EF4-FFF2-40B4-BE49-F238E27FC236}">
                <a16:creationId xmlns:a16="http://schemas.microsoft.com/office/drawing/2014/main" id="{DB59073F-8A3D-77D0-CBEC-8742166C12FE}"/>
              </a:ext>
            </a:extLst>
          </p:cNvPr>
          <p:cNvSpPr>
            <a:spLocks noGrp="1"/>
          </p:cNvSpPr>
          <p:nvPr>
            <p:ph sz="quarter" idx="10"/>
          </p:nvPr>
        </p:nvSpPr>
        <p:spPr>
          <a:xfrm>
            <a:off x="539496" y="1435608"/>
            <a:ext cx="4403565" cy="4819418"/>
          </a:xfrm>
        </p:spPr>
        <p:txBody>
          <a:bodyPr>
            <a:normAutofit/>
          </a:bodyPr>
          <a:lstStyle/>
          <a:p>
            <a:r>
              <a:rPr lang="pt-BR" sz="1400" b="1" i="0" dirty="0">
                <a:solidFill>
                  <a:srgbClr val="3D464D"/>
                </a:solidFill>
                <a:effectLst/>
              </a:rPr>
              <a:t>Qual é o propósito final do Business </a:t>
            </a:r>
            <a:r>
              <a:rPr lang="pt-BR" sz="1400" b="1" i="0" dirty="0" err="1">
                <a:solidFill>
                  <a:srgbClr val="3D464D"/>
                </a:solidFill>
                <a:effectLst/>
              </a:rPr>
              <a:t>Agility</a:t>
            </a:r>
            <a:r>
              <a:rPr lang="pt-BR" sz="1400" b="1" i="0" dirty="0">
                <a:solidFill>
                  <a:srgbClr val="3D464D"/>
                </a:solidFill>
                <a:effectLst/>
              </a:rPr>
              <a:t>?</a:t>
            </a:r>
          </a:p>
          <a:p>
            <a:r>
              <a:rPr lang="pt-BR" sz="1400" b="0" i="0" dirty="0">
                <a:solidFill>
                  <a:srgbClr val="83AD6D"/>
                </a:solidFill>
                <a:effectLst/>
              </a:rPr>
              <a:t>Fazer com que "Resposta à mudança" se torne um diferencial competitivo da empresa.</a:t>
            </a:r>
            <a:endParaRPr lang="pt-BR" sz="1400" dirty="0">
              <a:solidFill>
                <a:srgbClr val="3D464D"/>
              </a:solidFill>
            </a:endParaRPr>
          </a:p>
          <a:p>
            <a:r>
              <a:rPr lang="pt-BR" sz="1400" b="0" i="0" dirty="0">
                <a:solidFill>
                  <a:srgbClr val="767E85"/>
                </a:solidFill>
                <a:effectLst/>
              </a:rPr>
              <a:t>A partir do momento em que é construído esse diferencial competitivo de "resposta a mudanças", a empresa tem a possibilidade de se adaptar a qualquer nova estratégia que surgir. E como vivemos em um ambiente onde tudo muda muito rapidamente, esse diferencial competitivo passa a ser fundamental para o sucesso da organização.</a:t>
            </a:r>
            <a:endParaRPr lang="pt-BR" sz="1400" dirty="0"/>
          </a:p>
        </p:txBody>
      </p:sp>
    </p:spTree>
    <p:extLst>
      <p:ext uri="{BB962C8B-B14F-4D97-AF65-F5344CB8AC3E}">
        <p14:creationId xmlns:p14="http://schemas.microsoft.com/office/powerpoint/2010/main" val="529293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710CA-2812-931E-59F5-2D68993F65DD}"/>
              </a:ext>
            </a:extLst>
          </p:cNvPr>
          <p:cNvSpPr>
            <a:spLocks noGrp="1"/>
          </p:cNvSpPr>
          <p:nvPr>
            <p:ph type="title"/>
          </p:nvPr>
        </p:nvSpPr>
        <p:spPr/>
        <p:txBody>
          <a:bodyPr/>
          <a:lstStyle/>
          <a:p>
            <a:r>
              <a:rPr lang="pt-BR" dirty="0"/>
              <a:t>O que aprendemos? </a:t>
            </a:r>
          </a:p>
        </p:txBody>
      </p:sp>
      <p:sp>
        <p:nvSpPr>
          <p:cNvPr id="3" name="Espaço Reservado para Conteúdo 2">
            <a:extLst>
              <a:ext uri="{FF2B5EF4-FFF2-40B4-BE49-F238E27FC236}">
                <a16:creationId xmlns:a16="http://schemas.microsoft.com/office/drawing/2014/main" id="{6184DA24-650B-CE39-868E-3C79A5DF0A53}"/>
              </a:ext>
            </a:extLst>
          </p:cNvPr>
          <p:cNvSpPr>
            <a:spLocks noGrp="1"/>
          </p:cNvSpPr>
          <p:nvPr>
            <p:ph sz="quarter" idx="13"/>
          </p:nvPr>
        </p:nvSpPr>
        <p:spPr>
          <a:xfrm>
            <a:off x="521208" y="2560318"/>
            <a:ext cx="10928670" cy="4469960"/>
          </a:xfrm>
        </p:spPr>
        <p:txBody>
          <a:bodyPr>
            <a:normAutofit/>
          </a:bodyPr>
          <a:lstStyle/>
          <a:p>
            <a:pPr algn="l"/>
            <a:r>
              <a:rPr lang="pt-BR" sz="1400" b="0" i="0" dirty="0">
                <a:solidFill>
                  <a:srgbClr val="3D464D"/>
                </a:solidFill>
                <a:effectLst/>
                <a:latin typeface="+mn-lt"/>
              </a:rPr>
              <a:t>Nessa aula você aprendeu o que é Business </a:t>
            </a:r>
            <a:r>
              <a:rPr lang="pt-BR" sz="1400" b="0" i="0" dirty="0" err="1">
                <a:solidFill>
                  <a:srgbClr val="3D464D"/>
                </a:solidFill>
                <a:effectLst/>
                <a:latin typeface="+mn-lt"/>
              </a:rPr>
              <a:t>Agility</a:t>
            </a:r>
            <a:r>
              <a:rPr lang="pt-BR" sz="1400" b="0" i="0" dirty="0">
                <a:solidFill>
                  <a:srgbClr val="3D464D"/>
                </a:solidFill>
                <a:effectLst/>
                <a:latin typeface="+mn-lt"/>
              </a:rPr>
              <a:t>, como mapear as burocracias entre as áreas e como removê-las e quais são os benefícios desta prática para as empresas.</a:t>
            </a:r>
          </a:p>
          <a:p>
            <a:pPr algn="l"/>
            <a:r>
              <a:rPr lang="pt-BR" sz="1400" b="1" i="0" dirty="0">
                <a:solidFill>
                  <a:srgbClr val="3D464D"/>
                </a:solidFill>
                <a:effectLst/>
                <a:latin typeface="+mn-lt"/>
              </a:rPr>
              <a:t>Remover burocracias desnecessárias </a:t>
            </a:r>
            <a:r>
              <a:rPr lang="pt-BR" sz="1400" b="0" i="0" dirty="0">
                <a:solidFill>
                  <a:srgbClr val="3D464D"/>
                </a:solidFill>
                <a:effectLst/>
                <a:latin typeface="+mn-lt"/>
              </a:rPr>
              <a:t>nos processos tornará possível uma </a:t>
            </a:r>
            <a:r>
              <a:rPr lang="pt-BR" sz="1400" b="1" i="0" dirty="0">
                <a:solidFill>
                  <a:srgbClr val="3D464D"/>
                </a:solidFill>
                <a:effectLst/>
                <a:latin typeface="+mn-lt"/>
              </a:rPr>
              <a:t>organização mais adaptável às mudanças</a:t>
            </a:r>
            <a:r>
              <a:rPr lang="pt-BR" sz="1400" b="0" i="0" dirty="0">
                <a:solidFill>
                  <a:srgbClr val="3D464D"/>
                </a:solidFill>
                <a:effectLst/>
                <a:latin typeface="+mn-lt"/>
              </a:rPr>
              <a:t>, uma vez que, na medida em que uma alteração for necessária, consequentemente, ela será menos traumática e haverá menor impedimento para adoção de novos costumes.</a:t>
            </a:r>
          </a:p>
          <a:p>
            <a:pPr algn="l"/>
            <a:r>
              <a:rPr lang="pt-BR" sz="1400" b="0" i="0" dirty="0">
                <a:solidFill>
                  <a:srgbClr val="3D464D"/>
                </a:solidFill>
                <a:effectLst/>
                <a:latin typeface="+mn-lt"/>
              </a:rPr>
              <a:t>Quando falamos sobre </a:t>
            </a:r>
            <a:r>
              <a:rPr lang="pt-BR" sz="1400" b="1" i="0" dirty="0">
                <a:solidFill>
                  <a:srgbClr val="3D464D"/>
                </a:solidFill>
                <a:effectLst/>
                <a:latin typeface="+mn-lt"/>
              </a:rPr>
              <a:t>agilidade</a:t>
            </a:r>
            <a:r>
              <a:rPr lang="pt-BR" sz="1400" b="0" i="0" dirty="0">
                <a:solidFill>
                  <a:srgbClr val="3D464D"/>
                </a:solidFill>
                <a:effectLst/>
                <a:latin typeface="+mn-lt"/>
              </a:rPr>
              <a:t>, o que visamos é, a </a:t>
            </a:r>
            <a:r>
              <a:rPr lang="pt-BR" sz="1400" b="1" i="0" dirty="0">
                <a:solidFill>
                  <a:srgbClr val="3D464D"/>
                </a:solidFill>
                <a:effectLst/>
                <a:latin typeface="+mn-lt"/>
              </a:rPr>
              <a:t>melhor adaptabilidade às mudanças e não tornar um ambiente mais rápido</a:t>
            </a:r>
            <a:r>
              <a:rPr lang="pt-BR" sz="1400" b="0" i="0" dirty="0">
                <a:solidFill>
                  <a:srgbClr val="3D464D"/>
                </a:solidFill>
                <a:effectLst/>
                <a:latin typeface="+mn-lt"/>
              </a:rPr>
              <a:t>.</a:t>
            </a:r>
          </a:p>
          <a:p>
            <a:pPr algn="l"/>
            <a:endParaRPr lang="pt-BR" sz="1050" b="1" i="0" dirty="0">
              <a:solidFill>
                <a:srgbClr val="3D464D"/>
              </a:solidFill>
              <a:effectLst/>
              <a:latin typeface="Source Serif Pro" panose="02040603050405020204" pitchFamily="18" charset="0"/>
            </a:endParaRPr>
          </a:p>
          <a:p>
            <a:endParaRPr lang="pt-BR" sz="1200" b="0" i="0" dirty="0">
              <a:solidFill>
                <a:srgbClr val="3D464D"/>
              </a:solidFill>
              <a:effectLst/>
              <a:latin typeface="+mn-lt"/>
            </a:endParaRPr>
          </a:p>
          <a:p>
            <a:endParaRPr lang="pt-BR" sz="1400" dirty="0">
              <a:latin typeface="+mn-lt"/>
            </a:endParaRPr>
          </a:p>
        </p:txBody>
      </p:sp>
    </p:spTree>
    <p:extLst>
      <p:ext uri="{BB962C8B-B14F-4D97-AF65-F5344CB8AC3E}">
        <p14:creationId xmlns:p14="http://schemas.microsoft.com/office/powerpoint/2010/main" val="2482597185"/>
      </p:ext>
    </p:extLst>
  </p:cSld>
  <p:clrMapOvr>
    <a:masterClrMapping/>
  </p:clrMapOvr>
</p:sld>
</file>

<file path=ppt/theme/theme1.xml><?xml version="1.0" encoding="utf-8"?>
<a:theme xmlns:a="http://schemas.openxmlformats.org/drawingml/2006/main" name="DocBoas-vinda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5_TF10001108_Win32" id="{28A79BE7-1959-4F88-894F-C0DF83BEA638}" vid="{43AF368F-97C8-445F-AF65-9C3884FDC69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{490CAC70-9455-490A-9D57-74F09AA546B7}tf10001108_win32</Template>
  <TotalTime>1677</TotalTime>
  <Words>2950</Words>
  <Application>Microsoft Office PowerPoint</Application>
  <PresentationFormat>Widescreen</PresentationFormat>
  <Paragraphs>164</Paragraphs>
  <Slides>45</Slides>
  <Notes>8</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45</vt:i4>
      </vt:variant>
    </vt:vector>
  </HeadingPairs>
  <TitlesOfParts>
    <vt:vector size="54" baseType="lpstr">
      <vt:lpstr>Arial</vt:lpstr>
      <vt:lpstr>Arial Unicode MS</vt:lpstr>
      <vt:lpstr>Calibri</vt:lpstr>
      <vt:lpstr>Courier New</vt:lpstr>
      <vt:lpstr>Open sans</vt:lpstr>
      <vt:lpstr>Segoe UI</vt:lpstr>
      <vt:lpstr>Segoe UI Light</vt:lpstr>
      <vt:lpstr>Source Serif Pro</vt:lpstr>
      <vt:lpstr>DocBoas-vindas</vt:lpstr>
      <vt:lpstr>Business Agility T5 - ONE</vt:lpstr>
      <vt:lpstr>Apresentação do PowerPoint</vt:lpstr>
      <vt:lpstr>Introdução </vt:lpstr>
      <vt:lpstr>Business Agility</vt:lpstr>
      <vt:lpstr>Por que Business Agility? </vt:lpstr>
      <vt:lpstr>Por que Business Agility? </vt:lpstr>
      <vt:lpstr>Rascunhe o business agility</vt:lpstr>
      <vt:lpstr>Propósito do Business Agility</vt:lpstr>
      <vt:lpstr>O que aprendemos? </vt:lpstr>
      <vt:lpstr>Apresentação do PowerPoint</vt:lpstr>
      <vt:lpstr>Identificando complexidade</vt:lpstr>
      <vt:lpstr>Para saber mais: Cynefin e Business Agility</vt:lpstr>
      <vt:lpstr>Problemas subjetivos</vt:lpstr>
      <vt:lpstr>Identificando complexidades</vt:lpstr>
      <vt:lpstr>O que aprendemos? </vt:lpstr>
      <vt:lpstr>Apresentação do PowerPoint</vt:lpstr>
      <vt:lpstr>Estrutura Organizacional</vt:lpstr>
      <vt:lpstr>Estrutura hierárquica</vt:lpstr>
      <vt:lpstr>Melhor estrutura organizacional</vt:lpstr>
      <vt:lpstr>Reflita sobre a sua estrutura</vt:lpstr>
      <vt:lpstr>Estruturas organizacionais</vt:lpstr>
      <vt:lpstr>Estruturas organizacionais - Hierárquica</vt:lpstr>
      <vt:lpstr>Estruturas organizacionais - Funcional</vt:lpstr>
      <vt:lpstr>Estruturas organizacionais - Matricial</vt:lpstr>
      <vt:lpstr>Estruturas organizacionais – Em Rede</vt:lpstr>
      <vt:lpstr>Estruturas organizacionais - Diferenças</vt:lpstr>
      <vt:lpstr>Estruturas organizacionais – Por Projeto</vt:lpstr>
      <vt:lpstr>Estruturas organizacionais - Dicas</vt:lpstr>
      <vt:lpstr>O que aprendemos? </vt:lpstr>
      <vt:lpstr>Apresentação do PowerPoint</vt:lpstr>
      <vt:lpstr>O raio X da empresa ágil</vt:lpstr>
      <vt:lpstr>Para saber mais: Estruturas organizacionais</vt:lpstr>
      <vt:lpstr>Construindo um cenário mais ágil </vt:lpstr>
      <vt:lpstr>Reduzindo silos </vt:lpstr>
      <vt:lpstr>O que aprendemos? </vt:lpstr>
      <vt:lpstr>Apresentação do PowerPoint</vt:lpstr>
      <vt:lpstr>Foco na geração de valor</vt:lpstr>
      <vt:lpstr>A menor unidade de valor</vt:lpstr>
      <vt:lpstr>Encontrando suas unidades de valor</vt:lpstr>
      <vt:lpstr>O que aprendemos? </vt:lpstr>
      <vt:lpstr>Apresentação do PowerPoint</vt:lpstr>
      <vt:lpstr>Como uma empresa aprende a ser ágil</vt:lpstr>
      <vt:lpstr>Processos para se ter uma empresa ágil</vt:lpstr>
      <vt:lpstr>Como sua empresa pode ser ágil? </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Pessoal T5 - ONE</dc:title>
  <dc:creator>Raíza</dc:creator>
  <cp:keywords/>
  <cp:lastModifiedBy>Raíza</cp:lastModifiedBy>
  <cp:revision>447</cp:revision>
  <dcterms:created xsi:type="dcterms:W3CDTF">2023-03-31T14:10:52Z</dcterms:created>
  <dcterms:modified xsi:type="dcterms:W3CDTF">2023-06-06T14:52:37Z</dcterms:modified>
  <cp:version/>
</cp:coreProperties>
</file>